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67" r:id="rId3"/>
    <p:sldId id="257" r:id="rId4"/>
    <p:sldId id="258" r:id="rId5"/>
    <p:sldId id="266" r:id="rId6"/>
    <p:sldId id="259" r:id="rId7"/>
    <p:sldId id="260" r:id="rId8"/>
    <p:sldId id="263" r:id="rId9"/>
    <p:sldId id="261" r:id="rId10"/>
    <p:sldId id="262" r:id="rId11"/>
    <p:sldId id="264" r:id="rId12"/>
    <p:sldId id="265" r:id="rId13"/>
  </p:sldIdLst>
  <p:sldSz cx="14630400" cy="8229600"/>
  <p:notesSz cx="8229600" cy="14630400"/>
  <p:embeddedFontLst>
    <p:embeddedFont>
      <p:font typeface="Open Sans" pitchFamily="2" charset="0"/>
      <p:regular r:id="rId15"/>
      <p:bold r:id="rId16"/>
      <p:italic r:id="rId17"/>
      <p:boldItalic r:id="rId18"/>
    </p:embeddedFont>
    <p:embeddedFont>
      <p:font typeface="Open Sans ExtraBold" pitchFamily="2" charset="0"/>
      <p:bold r:id="rId19"/>
      <p:boldItalic r:id="rId20"/>
    </p:embeddedFont>
  </p:embeddedFontLst>
  <p:custDataLst>
    <p:tags r:id="rId21"/>
  </p:custDataLst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C1A4"/>
    <a:srgbClr val="65A187"/>
    <a:srgbClr val="3C6456"/>
    <a:srgbClr val="BCD6CB"/>
    <a:srgbClr val="D4E4DD"/>
    <a:srgbClr val="E6EFDE"/>
    <a:srgbClr val="163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9" autoAdjust="0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31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1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0C3C9-9BEB-C370-0394-C2DB7EA5F1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75" b="14975"/>
          <a:stretch/>
        </p:blipFill>
        <p:spPr>
          <a:xfrm>
            <a:off x="11711940" y="7589340"/>
            <a:ext cx="2659707" cy="396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23131-8D45-951A-CCC4-64DF3C7E3F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4975" b="14975"/>
          <a:stretch/>
        </p:blipFill>
        <p:spPr>
          <a:xfrm>
            <a:off x="332740" y="7589340"/>
            <a:ext cx="2659707" cy="396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44639" y="3183434"/>
            <a:ext cx="7264361" cy="1430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76667"/>
              </a:lnSpc>
              <a:buNone/>
            </a:pPr>
            <a:r>
              <a:rPr lang="en-US" sz="660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The cost of one mistaken click</a:t>
            </a:r>
            <a:endParaRPr lang="en-US" sz="660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B401838E-9490-E588-C0B6-03D2B91F3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71" y="1883648"/>
            <a:ext cx="1952532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9EAC3-2E2F-3602-FEAE-DDB2EB77D688}"/>
              </a:ext>
            </a:extLst>
          </p:cNvPr>
          <p:cNvSpPr txBox="1"/>
          <p:nvPr/>
        </p:nvSpPr>
        <p:spPr>
          <a:xfrm>
            <a:off x="1244639" y="4974603"/>
            <a:ext cx="5187518" cy="803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true story of deception, digital espionage, and a wake-up call to us all</a:t>
            </a:r>
            <a:endParaRPr lang="en-US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55344F-85B2-08B1-FEEF-85EFAC6E2B18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1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8066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From one breach to global impact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340775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After RSA’s breach, attackers targeted other defense contractors. L3 Communications, a key F-35 partner, was hit.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321731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Shortly after, China unveiled the J-20 stealth fighter, showing striking similarities to the F-35.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302687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started as a phishing email may have sped up China’s military tech by years.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6283643"/>
            <a:ext cx="67958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4D544E-124A-48F9-9A27-4285BF9ADB84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92707" y="1354833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what can we learn from this story?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65646" y="3228853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5" name="Text 2"/>
          <p:cNvSpPr/>
          <p:nvPr/>
        </p:nvSpPr>
        <p:spPr>
          <a:xfrm>
            <a:off x="7002762" y="3127813"/>
            <a:ext cx="6058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Cybersecurity isn't just a technical problem—it's an organizational one.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74635" y="4015316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7" name="Text 4"/>
          <p:cNvSpPr/>
          <p:nvPr/>
        </p:nvSpPr>
        <p:spPr>
          <a:xfrm>
            <a:off x="7011751" y="4000174"/>
            <a:ext cx="6058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Every employee is a potential entry point.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79100" y="4733088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9" name="Text 6"/>
          <p:cNvSpPr/>
          <p:nvPr/>
        </p:nvSpPr>
        <p:spPr>
          <a:xfrm>
            <a:off x="7020681" y="4683076"/>
            <a:ext cx="6058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Phishing is not a minor threat—it's a major attack vector.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3565" y="6114272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11" name="Text 8"/>
          <p:cNvSpPr/>
          <p:nvPr/>
        </p:nvSpPr>
        <p:spPr>
          <a:xfrm>
            <a:off x="7020681" y="6114272"/>
            <a:ext cx="6058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Even advanced systems can be undone by a single click.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69BAE-8648-B9FD-06EB-ABAD370E120E}"/>
              </a:ext>
            </a:extLst>
          </p:cNvPr>
          <p:cNvGrpSpPr/>
          <p:nvPr/>
        </p:nvGrpSpPr>
        <p:grpSpPr>
          <a:xfrm>
            <a:off x="0" y="-15268"/>
            <a:ext cx="5503614" cy="8244868"/>
            <a:chOff x="0" y="-15268"/>
            <a:chExt cx="5503614" cy="8244868"/>
          </a:xfrm>
        </p:grpSpPr>
        <p:pic>
          <p:nvPicPr>
            <p:cNvPr id="2" name="Image 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0" y="0"/>
              <a:ext cx="5486400" cy="8229600"/>
            </a:xfrm>
            <a:prstGeom prst="rect">
              <a:avLst/>
            </a:prstGeom>
          </p:spPr>
        </p:pic>
        <p:pic>
          <p:nvPicPr>
            <p:cNvPr id="15" name="Picture 14" descr="A hand in a glove reaching out to a pile of pink brain&#10;&#10;AI-generated content may be incorrect.">
              <a:extLst>
                <a:ext uri="{FF2B5EF4-FFF2-40B4-BE49-F238E27FC236}">
                  <a16:creationId xmlns:a16="http://schemas.microsoft.com/office/drawing/2014/main" id="{75EE9E1C-D394-892D-C403-D12859E2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09" b="89904" l="9936" r="98718">
                          <a14:foregroundMark x1="82933" y1="8707" x2="89022" y2="9455"/>
                          <a14:foregroundMark x1="93349" y1="5662" x2="93910" y2="14263"/>
                          <a14:foregroundMark x1="95272" y1="20353" x2="98718" y2="8494"/>
                          <a14:foregroundMark x1="97676" y1="17201" x2="98077" y2="1853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14" y="-15268"/>
              <a:ext cx="5486400" cy="8229600"/>
            </a:xfrm>
            <a:prstGeom prst="rect">
              <a:avLst/>
            </a:prstGeom>
          </p:spPr>
        </p:pic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A3E36-6DBC-DDB8-E6D6-08322DDFDC82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E9EA7737-03D4-F3C1-FE54-B8188DC456CB}"/>
              </a:ext>
            </a:extLst>
          </p:cNvPr>
          <p:cNvSpPr/>
          <p:nvPr/>
        </p:nvSpPr>
        <p:spPr>
          <a:xfrm>
            <a:off x="6279100" y="5423680"/>
            <a:ext cx="372070" cy="372070"/>
          </a:xfrm>
          <a:prstGeom prst="roundRect">
            <a:avLst>
              <a:gd name="adj" fmla="val 18669"/>
            </a:avLst>
          </a:prstGeom>
          <a:solidFill>
            <a:srgbClr val="63C1A4"/>
          </a:solidFill>
          <a:ln w="7620">
            <a:solidFill>
              <a:srgbClr val="DCCCBB"/>
            </a:solidFill>
            <a:prstDash val="solid"/>
          </a:ln>
        </p:spPr>
        <p:txBody>
          <a:bodyPr/>
          <a:lstStyle/>
          <a:p>
            <a:endParaRPr lang="en-IL"/>
          </a:p>
        </p:txBody>
      </p:sp>
      <p:sp>
        <p:nvSpPr>
          <p:cNvPr id="14" name="Text 4">
            <a:extLst>
              <a:ext uri="{FF2B5EF4-FFF2-40B4-BE49-F238E27FC236}">
                <a16:creationId xmlns:a16="http://schemas.microsoft.com/office/drawing/2014/main" id="{041F4A08-3D45-F77E-067B-867F062E93D0}"/>
              </a:ext>
            </a:extLst>
          </p:cNvPr>
          <p:cNvSpPr/>
          <p:nvPr/>
        </p:nvSpPr>
        <p:spPr>
          <a:xfrm>
            <a:off x="7016216" y="5356320"/>
            <a:ext cx="6058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 technology offers 100% protection against human error.</a:t>
            </a:r>
            <a:endParaRPr lang="en-US" sz="1750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7150" y="204221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Now it's our move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07150" y="287857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RSA breach was A wake-up call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A single email. A single click.
A chain reaction across the global security landscape.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007149" y="4679633"/>
            <a:ext cx="62394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What we do today—how we train, how we respond, how we think—matters.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234BDF4A-4B07-E8B7-FFD4-5174EFB55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7F69D6-2650-B40A-1DD5-187B50AA59F6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2838" y="1964373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Looking back from the present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12838" y="3677642"/>
            <a:ext cx="6611699" cy="21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Today, China is preparing to field its 6th-generation fighter jet.</a:t>
            </a: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potential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game-changer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 air superiority across Asia.</a:t>
            </a:r>
          </a:p>
          <a:p>
            <a:pPr>
              <a:lnSpc>
                <a:spcPts val="2850"/>
              </a:lnSpc>
            </a:pP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But part of this story didn't begin with design or engineering.</a:t>
            </a:r>
          </a:p>
          <a:p>
            <a:pPr>
              <a:lnSpc>
                <a:spcPts val="2850"/>
              </a:lnSpc>
            </a:pP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It began over a decade ago…</a:t>
            </a:r>
          </a:p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With one email. One click.</a:t>
            </a: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>
              <a:lnSpc>
                <a:spcPts val="2850"/>
              </a:lnSpc>
            </a:pP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D8CF4F-6873-E1C4-1B34-58E1670A05B1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8914" y="1404223"/>
            <a:ext cx="7556421" cy="1187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5238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The calm before the storm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8914" y="2781061"/>
            <a:ext cx="7556421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It was March 2011.
RSA, a trusted guardian of digital identities, stood at the forefront of cybersecurity.
Its crown jewel—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SecureID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—protected access to governments, militaries, and the world's biggest companies.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1F1E1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Billions of dollars, national secrets, and critical infrastructure—all shielded by one system.
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And then... the attackers came.</a:t>
            </a:r>
            <a:endParaRPr lang="en-US" sz="1750" b="1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FAEBB715-A733-0823-B7F1-1307E46CA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85EAFB-2DE9-395A-6A7C-36CC8BC0BA68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11" name="Picture 10" descr="A red and white sign with black triangles&#10;&#10;AI-generated content may be incorrect.">
            <a:extLst>
              <a:ext uri="{FF2B5EF4-FFF2-40B4-BE49-F238E27FC236}">
                <a16:creationId xmlns:a16="http://schemas.microsoft.com/office/drawing/2014/main" id="{34E70491-D690-35CF-DD0C-A3DD1E89D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6680" y="5385402"/>
            <a:ext cx="1196339" cy="4763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-up of a security card&#10;&#10;AI-generated content may be incorrect.">
            <a:extLst>
              <a:ext uri="{FF2B5EF4-FFF2-40B4-BE49-F238E27FC236}">
                <a16:creationId xmlns:a16="http://schemas.microsoft.com/office/drawing/2014/main" id="{37F1EA40-FC03-F45B-6796-F6C9CE423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702" y="4749068"/>
            <a:ext cx="1613357" cy="7830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94515" y="1714857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The phish that slipped through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3834" y="3320177"/>
            <a:ext cx="679584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One email.
Subject line: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"2011 Recruitment Plan."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
It looked innocent—just an Excel spreadsheet.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You wouldn't believe how simple it was—unformatted, not long, not unique.
But hidden inside: malicious code that took advantage of an unknown Excel flaw.
It bypassed defenses, dropped malware, and opened the gates.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C890CCA-FC80-3669-0A4B-7E5FC3152351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CC152EE-4113-FE9F-B253-75000707AE76}"/>
              </a:ext>
            </a:extLst>
          </p:cNvPr>
          <p:cNvSpPr/>
          <p:nvPr/>
        </p:nvSpPr>
        <p:spPr>
          <a:xfrm>
            <a:off x="1206136" y="1237502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From the Employee’s Perspective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4DADE86-0755-01BD-D20C-E78330D4B83A}"/>
              </a:ext>
            </a:extLst>
          </p:cNvPr>
          <p:cNvSpPr/>
          <p:nvPr/>
        </p:nvSpPr>
        <p:spPr>
          <a:xfrm>
            <a:off x="1206136" y="2867869"/>
            <a:ext cx="6795849" cy="3136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The file opened.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Excel flashed on the screen — then closed.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No strange behavior.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No alerts.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No visible signs of compromise.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For the employee who clicked, it looked like a glitch.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No reason to suspect anything.</a:t>
            </a:r>
            <a:endParaRPr lang="en-US" sz="1750" b="1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9DBD7BDD-703E-5240-4C47-3063AB9C1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26583-EBCE-FDC4-3D78-669793E06748}"/>
              </a:ext>
            </a:extLst>
          </p:cNvPr>
          <p:cNvGrpSpPr/>
          <p:nvPr/>
        </p:nvGrpSpPr>
        <p:grpSpPr>
          <a:xfrm>
            <a:off x="6264931" y="927920"/>
            <a:ext cx="8365470" cy="6476180"/>
            <a:chOff x="6341864" y="2846665"/>
            <a:chExt cx="7486455" cy="579568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8C24AC-7BF9-43CC-213E-1B53A60532F9}"/>
                </a:ext>
              </a:extLst>
            </p:cNvPr>
            <p:cNvGrpSpPr/>
            <p:nvPr/>
          </p:nvGrpSpPr>
          <p:grpSpPr>
            <a:xfrm flipH="1">
              <a:off x="6341864" y="2846665"/>
              <a:ext cx="7486455" cy="5795685"/>
              <a:chOff x="7286687" y="1462365"/>
              <a:chExt cx="7392532" cy="57956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FC8FEE5-02A5-E7F8-998D-2E9A98760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6" r="45590" b="22287"/>
              <a:stretch/>
            </p:blipFill>
            <p:spPr>
              <a:xfrm flipH="1">
                <a:off x="7286687" y="1462365"/>
                <a:ext cx="6311797" cy="525888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650D3A4-C3A2-B112-F0F0-D2CC8D430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9" t="85865" r="45544" b="4861"/>
              <a:stretch/>
            </p:blipFill>
            <p:spPr>
              <a:xfrm flipH="1">
                <a:off x="7286687" y="6501533"/>
                <a:ext cx="7392532" cy="756517"/>
              </a:xfrm>
              <a:prstGeom prst="rect">
                <a:avLst/>
              </a:prstGeom>
            </p:spPr>
          </p:pic>
        </p:grpSp>
        <p:pic>
          <p:nvPicPr>
            <p:cNvPr id="2" name="RSA mail">
              <a:hlinkClick r:id="" action="ppaction://media"/>
              <a:extLst>
                <a:ext uri="{FF2B5EF4-FFF2-40B4-BE49-F238E27FC236}">
                  <a16:creationId xmlns:a16="http://schemas.microsoft.com/office/drawing/2014/main" id="{C13663D1-180E-B7B9-9286-6D6E05CFA40B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8092422" y="3629155"/>
              <a:ext cx="5735897" cy="4301960"/>
            </a:xfrm>
            <a:prstGeom prst="rect">
              <a:avLst/>
            </a:prstGeom>
          </p:spPr>
        </p:pic>
      </p:grpSp>
      <p:sp>
        <p:nvSpPr>
          <p:cNvPr id="14" name="Text 1">
            <a:extLst>
              <a:ext uri="{FF2B5EF4-FFF2-40B4-BE49-F238E27FC236}">
                <a16:creationId xmlns:a16="http://schemas.microsoft.com/office/drawing/2014/main" id="{1C38E586-D8BA-A295-E0F4-81D48E60CC4B}"/>
              </a:ext>
            </a:extLst>
          </p:cNvPr>
          <p:cNvSpPr/>
          <p:nvPr/>
        </p:nvSpPr>
        <p:spPr>
          <a:xfrm>
            <a:off x="2848148" y="6664693"/>
            <a:ext cx="2891451" cy="654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3214"/>
              </a:lnSpc>
              <a:buNone/>
            </a:pPr>
            <a:r>
              <a:rPr lang="en-US" sz="2000" dirty="0">
                <a:solidFill>
                  <a:srgbClr val="63C1A4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Play</a:t>
            </a:r>
            <a:r>
              <a:rPr lang="en-US" sz="1400" dirty="0">
                <a:solidFill>
                  <a:srgbClr val="65A187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video to experience how normal it looked to the employee who clicked</a:t>
            </a:r>
            <a:endParaRPr lang="en-U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834D08B-24B3-F796-21B5-9FFB65D4E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305085">
            <a:off x="5807845" y="5463243"/>
            <a:ext cx="1571844" cy="143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10853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517" b="3559"/>
          <a:stretch/>
        </p:blipFill>
        <p:spPr>
          <a:xfrm>
            <a:off x="9144000" y="-7620"/>
            <a:ext cx="5486400" cy="82448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4770" y="20507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The silent invasion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14770" y="2887087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attackers moved quietly.
They watched. They mapped. They exfiltrated sensitive data—undetected.
Their target wasn't RSA's finances.
It was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very blueprint of SecureID.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014770" y="495675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They weren't just stealing secrets.
They were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acquiring the code that grants access everywhere.</a:t>
            </a:r>
            <a:endParaRPr lang="en-US" sz="17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BD9E4185-82AD-8EA2-2C46-0BA5E724A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BE69A8F-B027-4F0C-ECB2-F178C0F11A2D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50793"/>
            <a:ext cx="679584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The ripple effect begins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595926"/>
            <a:ext cx="679584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RSA issued a vague statement:
"We've been breached. SecureID may be compromised."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576882"/>
            <a:ext cx="679584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Panic spread across industries.
Defense contractors scrambled.
Corporations feared backdoors into their most protected systems. Even the US government was alarmed. 
Because if SecureID was broken,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 one was safe.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687" y="228600"/>
            <a:ext cx="1093113" cy="42660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2267C6-D276-CE5C-01B6-D6BB8DB0DFEE}"/>
              </a:ext>
            </a:extLst>
          </p:cNvPr>
          <p:cNvSpPr/>
          <p:nvPr/>
        </p:nvSpPr>
        <p:spPr>
          <a:xfrm>
            <a:off x="5067300" y="0"/>
            <a:ext cx="998220" cy="8244868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36"/>
              <a:gd name="connsiteX1" fmla="*/ 0 w 998220"/>
              <a:gd name="connsiteY1" fmla="*/ 8260136 h 8260136"/>
              <a:gd name="connsiteX2" fmla="*/ 998220 w 998220"/>
              <a:gd name="connsiteY2" fmla="*/ 8244840 h 8260136"/>
              <a:gd name="connsiteX3" fmla="*/ 762000 w 998220"/>
              <a:gd name="connsiteY3" fmla="*/ 0 h 8260136"/>
              <a:gd name="connsiteX4" fmla="*/ 403860 w 998220"/>
              <a:gd name="connsiteY4" fmla="*/ 0 h 82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36">
                <a:moveTo>
                  <a:pt x="403860" y="0"/>
                </a:moveTo>
                <a:lnTo>
                  <a:pt x="0" y="8260136"/>
                </a:lnTo>
                <a:lnTo>
                  <a:pt x="998220" y="8244840"/>
                </a:lnTo>
                <a:lnTo>
                  <a:pt x="762000" y="0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2123" y="138023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Business consequences for RSA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02124" y="301609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RSA paid a high price: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02124" y="363414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Millions of tokens replaced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02124" y="407634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Clients lost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02124" y="451854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Reputation damaged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02124" y="49607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Public trust shaken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02124" y="557879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brand that once defined digital security became a cautionary tale.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02124" y="619684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RSA survived—but it never led again.</a:t>
            </a:r>
            <a:endParaRPr lang="en-US" sz="1750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CCB5AC58-51B7-6C84-5DBD-871E4CD21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E81CE1-5806-2232-DF07-5A5B4683E5A8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-762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9280"/>
            <a:ext cx="74040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>
                <a:solidFill>
                  <a:srgbClr val="1F1E1E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Real-world consequences</a:t>
            </a:r>
            <a:endParaRPr lang="en-US" sz="4450" dirty="0"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70563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 long after,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Lockheed Martin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top U.S. defense contractor and one of RSA's major clients, was attacked.
The attackers used cloned SecureID tokens.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049494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RSA's breach wasn't just a company problem—it was a </a:t>
            </a:r>
            <a:r>
              <a:rPr lang="en-US" sz="1750" b="1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national security crisis</a:t>
            </a:r>
            <a:r>
              <a:rPr lang="en-US" sz="1750" dirty="0">
                <a:solidFill>
                  <a:srgbClr val="1F1E1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
Organizations were forced to replace millions of tokens, increasing monitoring, and rethinking access strategies.
For many, it was a major operational and financial challenge.</a:t>
            </a:r>
            <a:endParaRPr lang="en-US" sz="175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99E2C093-9925-6D5D-2B85-CDC5AEEDD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7" y="228600"/>
            <a:ext cx="1093113" cy="42660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B17867F-9492-E32A-6ACD-4FE98239858B}"/>
              </a:ext>
            </a:extLst>
          </p:cNvPr>
          <p:cNvSpPr/>
          <p:nvPr/>
        </p:nvSpPr>
        <p:spPr>
          <a:xfrm flipH="1">
            <a:off x="8644890" y="-7620"/>
            <a:ext cx="998220" cy="8244840"/>
          </a:xfrm>
          <a:custGeom>
            <a:avLst/>
            <a:gdLst>
              <a:gd name="connsiteX0" fmla="*/ 403860 w 998220"/>
              <a:gd name="connsiteY0" fmla="*/ 0 h 8244840"/>
              <a:gd name="connsiteX1" fmla="*/ 0 w 998220"/>
              <a:gd name="connsiteY1" fmla="*/ 8229600 h 8244840"/>
              <a:gd name="connsiteX2" fmla="*/ 998220 w 998220"/>
              <a:gd name="connsiteY2" fmla="*/ 8244840 h 8244840"/>
              <a:gd name="connsiteX3" fmla="*/ 762000 w 998220"/>
              <a:gd name="connsiteY3" fmla="*/ 0 h 8244840"/>
              <a:gd name="connsiteX4" fmla="*/ 403860 w 998220"/>
              <a:gd name="connsiteY4" fmla="*/ 0 h 8244840"/>
              <a:gd name="connsiteX0" fmla="*/ 403860 w 998220"/>
              <a:gd name="connsiteY0" fmla="*/ 0 h 8260108"/>
              <a:gd name="connsiteX1" fmla="*/ 0 w 998220"/>
              <a:gd name="connsiteY1" fmla="*/ 8244868 h 8260108"/>
              <a:gd name="connsiteX2" fmla="*/ 998220 w 998220"/>
              <a:gd name="connsiteY2" fmla="*/ 8260108 h 8260108"/>
              <a:gd name="connsiteX3" fmla="*/ 762000 w 998220"/>
              <a:gd name="connsiteY3" fmla="*/ 15268 h 8260108"/>
              <a:gd name="connsiteX4" fmla="*/ 403860 w 998220"/>
              <a:gd name="connsiteY4" fmla="*/ 0 h 82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220" h="8260108">
                <a:moveTo>
                  <a:pt x="403860" y="0"/>
                </a:moveTo>
                <a:lnTo>
                  <a:pt x="0" y="8244868"/>
                </a:lnTo>
                <a:lnTo>
                  <a:pt x="998220" y="8260108"/>
                </a:lnTo>
                <a:lnTo>
                  <a:pt x="762000" y="15268"/>
                </a:lnTo>
                <a:lnTo>
                  <a:pt x="403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ZMqV41b"/>
  <p:tag name="ARTICULATE_SLIDE_THUMBNAIL_REFRESH" val="1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701</Words>
  <Application>Microsoft Office PowerPoint</Application>
  <PresentationFormat>Custom</PresentationFormat>
  <Paragraphs>70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Open Sans ExtraBold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Inbal Leuchter</cp:lastModifiedBy>
  <cp:revision>39</cp:revision>
  <dcterms:created xsi:type="dcterms:W3CDTF">2025-04-01T07:00:22Z</dcterms:created>
  <dcterms:modified xsi:type="dcterms:W3CDTF">2025-04-08T10:32:42Z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9C33039F-929D-4F55-8CE2-32C9BB1D4892</vt:lpwstr>
  </property>
  <property fmtid="{D5CDD505-2E9C-101B-9397-08002B2CF9AE}" pid="3" name="ArticulatePath">
    <vt:lpwstr>RSA - The breach that changed cybersecurity</vt:lpwstr>
  </property>
</Properties>
</file>