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4"/>
  </p:notesMasterIdLst>
  <p:sldIdLst>
    <p:sldId id="268" r:id="rId2"/>
    <p:sldId id="267" r:id="rId3"/>
    <p:sldId id="257" r:id="rId4"/>
    <p:sldId id="258" r:id="rId5"/>
    <p:sldId id="266" r:id="rId6"/>
    <p:sldId id="259" r:id="rId7"/>
    <p:sldId id="260" r:id="rId8"/>
    <p:sldId id="263" r:id="rId9"/>
    <p:sldId id="261" r:id="rId10"/>
    <p:sldId id="262" r:id="rId11"/>
    <p:sldId id="264" r:id="rId12"/>
    <p:sldId id="265" r:id="rId13"/>
  </p:sldIdLst>
  <p:sldSz cx="14630400" cy="8229600"/>
  <p:notesSz cx="8229600" cy="14630400"/>
  <p:embeddedFontLst>
    <p:embeddedFont>
      <p:font typeface="Open Sans" pitchFamily="2" charset="0"/>
      <p:regular r:id="rId15"/>
      <p:bold r:id="rId16"/>
      <p:italic r:id="rId17"/>
      <p:boldItalic r:id="rId18"/>
    </p:embeddedFont>
    <p:embeddedFont>
      <p:font typeface="Open Sans ExtraBold" pitchFamily="2" charset="0"/>
      <p:bold r:id="rId19"/>
      <p:boldItalic r:id="rId20"/>
    </p:embeddedFont>
    <p:embeddedFont>
      <p:font typeface="Open Sans Hebrew Extra Bold" panose="00000900000000000000" pitchFamily="2" charset="-79"/>
      <p:bold r:id="rId21"/>
      <p:boldItalic r:id="rId22"/>
    </p:embeddedFont>
  </p:embeddedFontLst>
  <p:custDataLst>
    <p:tags r:id="rId23"/>
  </p:custDataLst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C1A4"/>
    <a:srgbClr val="65A187"/>
    <a:srgbClr val="3C6456"/>
    <a:srgbClr val="BCD6CB"/>
    <a:srgbClr val="D4E4DD"/>
    <a:srgbClr val="E6EFDE"/>
    <a:srgbClr val="1633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59" autoAdjust="0"/>
    <p:restoredTop sz="94610"/>
  </p:normalViewPr>
  <p:slideViewPr>
    <p:cSldViewPr snapToGrid="0" snapToObjects="1">
      <p:cViewPr>
        <p:scale>
          <a:sx n="60" d="100"/>
          <a:sy n="60" d="100"/>
        </p:scale>
        <p:origin x="1277" y="5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11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50C3C9-9BEB-C370-0394-C2DB7EA5F1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4975" b="14975"/>
          <a:stretch/>
        </p:blipFill>
        <p:spPr>
          <a:xfrm>
            <a:off x="11711940" y="7589340"/>
            <a:ext cx="2659707" cy="3961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423131-8D45-951A-CCC4-64DF3C7E3F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4975" b="14975"/>
          <a:stretch/>
        </p:blipFill>
        <p:spPr>
          <a:xfrm>
            <a:off x="332740" y="7589340"/>
            <a:ext cx="2659707" cy="3961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microsoft.com/office/2007/relationships/hdphoto" Target="../media/hdphoto10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microsoft.com/office/2007/relationships/hdphoto" Target="../media/hdphoto11.wdp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.png"/><Relationship Id="rId5" Type="http://schemas.microsoft.com/office/2007/relationships/hdphoto" Target="../media/hdphoto12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1.mp4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.png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44639" y="2683813"/>
            <a:ext cx="6807161" cy="14309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238"/>
              </a:lnSpc>
              <a:buNone/>
            </a:pPr>
            <a:r>
              <a:rPr lang="pt-PT" sz="5400" b="1" dirty="0">
                <a:solidFill>
                  <a:srgbClr val="1F1E1E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O preço a pagar por um clique no sítio errado</a:t>
            </a:r>
            <a:endParaRPr lang="en-US" sz="540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pic>
        <p:nvPicPr>
          <p:cNvPr id="7" name="Image 1" descr="preencoded.png">
            <a:extLst>
              <a:ext uri="{FF2B5EF4-FFF2-40B4-BE49-F238E27FC236}">
                <a16:creationId xmlns:a16="http://schemas.microsoft.com/office/drawing/2014/main" id="{B401838E-9490-E588-C0B6-03D2B91F3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071" y="1652541"/>
            <a:ext cx="1952532" cy="76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39EAC3-2E2F-3602-FEAE-DDB2EB77D688}"/>
              </a:ext>
            </a:extLst>
          </p:cNvPr>
          <p:cNvSpPr txBox="1"/>
          <p:nvPr/>
        </p:nvSpPr>
        <p:spPr>
          <a:xfrm>
            <a:off x="1244639" y="5058891"/>
            <a:ext cx="5624247" cy="803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lnSpc>
                <a:spcPts val="2850"/>
              </a:lnSpc>
              <a:buNone/>
            </a:pPr>
            <a:r>
              <a:rPr lang="pt-PT" sz="180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Uma história verídica de engano, espionagem digital e uma chamada de atenção para todos nós</a:t>
            </a:r>
            <a:endParaRPr lang="en-US" sz="18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55344F-85B2-08B1-FEEF-85EFAC6E2B18}"/>
              </a:ext>
            </a:extLst>
          </p:cNvPr>
          <p:cNvSpPr/>
          <p:nvPr/>
        </p:nvSpPr>
        <p:spPr>
          <a:xfrm flipH="1">
            <a:off x="8644890" y="-7620"/>
            <a:ext cx="998220" cy="8244840"/>
          </a:xfrm>
          <a:custGeom>
            <a:avLst/>
            <a:gdLst>
              <a:gd name="connsiteX0" fmla="*/ 403860 w 998220"/>
              <a:gd name="connsiteY0" fmla="*/ 0 h 8244840"/>
              <a:gd name="connsiteX1" fmla="*/ 0 w 998220"/>
              <a:gd name="connsiteY1" fmla="*/ 8229600 h 8244840"/>
              <a:gd name="connsiteX2" fmla="*/ 998220 w 998220"/>
              <a:gd name="connsiteY2" fmla="*/ 8244840 h 8244840"/>
              <a:gd name="connsiteX3" fmla="*/ 762000 w 998220"/>
              <a:gd name="connsiteY3" fmla="*/ 0 h 8244840"/>
              <a:gd name="connsiteX4" fmla="*/ 403860 w 998220"/>
              <a:gd name="connsiteY4" fmla="*/ 0 h 8244840"/>
              <a:gd name="connsiteX0" fmla="*/ 403860 w 998220"/>
              <a:gd name="connsiteY0" fmla="*/ 0 h 8260108"/>
              <a:gd name="connsiteX1" fmla="*/ 0 w 998220"/>
              <a:gd name="connsiteY1" fmla="*/ 8244868 h 8260108"/>
              <a:gd name="connsiteX2" fmla="*/ 998220 w 998220"/>
              <a:gd name="connsiteY2" fmla="*/ 8260108 h 8260108"/>
              <a:gd name="connsiteX3" fmla="*/ 762000 w 998220"/>
              <a:gd name="connsiteY3" fmla="*/ 15268 h 8260108"/>
              <a:gd name="connsiteX4" fmla="*/ 403860 w 998220"/>
              <a:gd name="connsiteY4" fmla="*/ 0 h 82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220" h="8260108">
                <a:moveTo>
                  <a:pt x="403860" y="0"/>
                </a:moveTo>
                <a:lnTo>
                  <a:pt x="0" y="8244868"/>
                </a:lnTo>
                <a:lnTo>
                  <a:pt x="998220" y="8260108"/>
                </a:lnTo>
                <a:lnTo>
                  <a:pt x="762000" y="15268"/>
                </a:lnTo>
                <a:lnTo>
                  <a:pt x="4038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1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61190" y="1477566"/>
            <a:ext cx="6795849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pt-PT" sz="4450" b="1" dirty="0">
                <a:solidFill>
                  <a:srgbClr val="1F1E1E"/>
                </a:solidFill>
                <a:latin typeface="Open Sans Hebrew Extra Bold" panose="00000900000000000000" pitchFamily="2" charset="-79"/>
                <a:ea typeface="Open Sans Extra Bold" pitchFamily="34" charset="-122"/>
                <a:cs typeface="Open Sans Hebrew Extra Bold" panose="00000900000000000000" pitchFamily="2" charset="-79"/>
              </a:rPr>
              <a:t>De uma falha a um impacto global</a:t>
            </a:r>
            <a:endParaRPr lang="en-US" sz="4450" dirty="0">
              <a:latin typeface="Open Sans Hebrew Extra Bold" panose="00000900000000000000" pitchFamily="2" charset="-79"/>
              <a:cs typeface="Open Sans Hebrew Extra Bold" panose="00000900000000000000" pitchFamily="2" charset="-79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61190" y="3150275"/>
            <a:ext cx="679584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Após o ataque à RSA, os atacantes visaram outros contratantes do setor da defesa. A L3 </a:t>
            </a:r>
            <a:r>
              <a:rPr lang="pt-PT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Communications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um dos principais parceiros do F-35, foi atacada.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670179" y="4361659"/>
            <a:ext cx="679584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Pouco tempo depois, a China apresentou o caça furtivo J-20, que é muito semelhante ao F-35.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661190" y="5112187"/>
            <a:ext cx="679584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que começou por ser um e-mail de </a:t>
            </a:r>
            <a:r>
              <a:rPr lang="pt-PT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phishing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pode ter acelerado em anos a tecnologia militar da China.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6283643"/>
            <a:ext cx="679584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8687" y="228600"/>
            <a:ext cx="1093113" cy="426601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44D544E-124A-48F9-9A27-4285BF9ADB84}"/>
              </a:ext>
            </a:extLst>
          </p:cNvPr>
          <p:cNvSpPr/>
          <p:nvPr/>
        </p:nvSpPr>
        <p:spPr>
          <a:xfrm>
            <a:off x="5067300" y="0"/>
            <a:ext cx="998220" cy="8244868"/>
          </a:xfrm>
          <a:custGeom>
            <a:avLst/>
            <a:gdLst>
              <a:gd name="connsiteX0" fmla="*/ 403860 w 998220"/>
              <a:gd name="connsiteY0" fmla="*/ 0 h 8244840"/>
              <a:gd name="connsiteX1" fmla="*/ 0 w 998220"/>
              <a:gd name="connsiteY1" fmla="*/ 8229600 h 8244840"/>
              <a:gd name="connsiteX2" fmla="*/ 998220 w 998220"/>
              <a:gd name="connsiteY2" fmla="*/ 8244840 h 8244840"/>
              <a:gd name="connsiteX3" fmla="*/ 762000 w 998220"/>
              <a:gd name="connsiteY3" fmla="*/ 0 h 8244840"/>
              <a:gd name="connsiteX4" fmla="*/ 403860 w 998220"/>
              <a:gd name="connsiteY4" fmla="*/ 0 h 8244840"/>
              <a:gd name="connsiteX0" fmla="*/ 403860 w 998220"/>
              <a:gd name="connsiteY0" fmla="*/ 0 h 8260136"/>
              <a:gd name="connsiteX1" fmla="*/ 0 w 998220"/>
              <a:gd name="connsiteY1" fmla="*/ 8260136 h 8260136"/>
              <a:gd name="connsiteX2" fmla="*/ 998220 w 998220"/>
              <a:gd name="connsiteY2" fmla="*/ 8244840 h 8260136"/>
              <a:gd name="connsiteX3" fmla="*/ 762000 w 998220"/>
              <a:gd name="connsiteY3" fmla="*/ 0 h 8260136"/>
              <a:gd name="connsiteX4" fmla="*/ 403860 w 998220"/>
              <a:gd name="connsiteY4" fmla="*/ 0 h 826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220" h="8260136">
                <a:moveTo>
                  <a:pt x="403860" y="0"/>
                </a:moveTo>
                <a:lnTo>
                  <a:pt x="0" y="8260136"/>
                </a:lnTo>
                <a:lnTo>
                  <a:pt x="998220" y="8244840"/>
                </a:lnTo>
                <a:lnTo>
                  <a:pt x="762000" y="0"/>
                </a:lnTo>
                <a:lnTo>
                  <a:pt x="4038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3565" y="1350741"/>
            <a:ext cx="7580493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pt-PT" sz="4450" b="1" dirty="0">
                <a:solidFill>
                  <a:srgbClr val="1F1E1E"/>
                </a:solidFill>
                <a:latin typeface="Open Sans Hebrew Extra Bold" panose="00000900000000000000" pitchFamily="2" charset="-79"/>
                <a:ea typeface="Open Sans Extra Bold" pitchFamily="34" charset="-122"/>
                <a:cs typeface="Open Sans Hebrew Extra Bold" panose="00000900000000000000" pitchFamily="2" charset="-79"/>
              </a:rPr>
              <a:t>O que podemos aprender com esta história?</a:t>
            </a:r>
            <a:endParaRPr lang="en-US" sz="4450" dirty="0">
              <a:latin typeface="Open Sans Hebrew Extra Bold" panose="00000900000000000000" pitchFamily="2" charset="-79"/>
              <a:cs typeface="Open Sans Hebrew Extra Bold" panose="00000900000000000000" pitchFamily="2" charset="-79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65646" y="3228853"/>
            <a:ext cx="372070" cy="372070"/>
          </a:xfrm>
          <a:prstGeom prst="roundRect">
            <a:avLst>
              <a:gd name="adj" fmla="val 18669"/>
            </a:avLst>
          </a:prstGeom>
          <a:solidFill>
            <a:srgbClr val="63C1A4"/>
          </a:solidFill>
          <a:ln w="7620">
            <a:solidFill>
              <a:srgbClr val="DCCCBB"/>
            </a:solidFill>
            <a:prstDash val="solid"/>
          </a:ln>
        </p:spPr>
        <p:txBody>
          <a:bodyPr/>
          <a:lstStyle/>
          <a:p>
            <a:endParaRPr lang="en-IL"/>
          </a:p>
        </p:txBody>
      </p:sp>
      <p:sp>
        <p:nvSpPr>
          <p:cNvPr id="5" name="Text 2"/>
          <p:cNvSpPr/>
          <p:nvPr/>
        </p:nvSpPr>
        <p:spPr>
          <a:xfrm>
            <a:off x="7002762" y="3127813"/>
            <a:ext cx="60587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</a:t>
            </a:r>
            <a:r>
              <a:rPr lang="pt-PT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cibersegurança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não é apenas um problema técnico, é um problema organizacional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74635" y="4015316"/>
            <a:ext cx="372070" cy="372070"/>
          </a:xfrm>
          <a:prstGeom prst="roundRect">
            <a:avLst>
              <a:gd name="adj" fmla="val 18669"/>
            </a:avLst>
          </a:prstGeom>
          <a:solidFill>
            <a:srgbClr val="63C1A4"/>
          </a:solidFill>
          <a:ln w="7620">
            <a:solidFill>
              <a:srgbClr val="DCCCBB"/>
            </a:solidFill>
            <a:prstDash val="solid"/>
          </a:ln>
        </p:spPr>
        <p:txBody>
          <a:bodyPr/>
          <a:lstStyle/>
          <a:p>
            <a:endParaRPr lang="en-IL"/>
          </a:p>
        </p:txBody>
      </p:sp>
      <p:sp>
        <p:nvSpPr>
          <p:cNvPr id="7" name="Text 4"/>
          <p:cNvSpPr/>
          <p:nvPr/>
        </p:nvSpPr>
        <p:spPr>
          <a:xfrm>
            <a:off x="7011751" y="4000174"/>
            <a:ext cx="6058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Todos os trabalhadores são potenciais pontos de entrada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79100" y="4733088"/>
            <a:ext cx="372070" cy="372070"/>
          </a:xfrm>
          <a:prstGeom prst="roundRect">
            <a:avLst>
              <a:gd name="adj" fmla="val 18669"/>
            </a:avLst>
          </a:prstGeom>
          <a:solidFill>
            <a:srgbClr val="63C1A4"/>
          </a:solidFill>
          <a:ln w="7620">
            <a:solidFill>
              <a:srgbClr val="DCCCBB"/>
            </a:solidFill>
            <a:prstDash val="solid"/>
          </a:ln>
        </p:spPr>
        <p:txBody>
          <a:bodyPr/>
          <a:lstStyle/>
          <a:p>
            <a:endParaRPr lang="en-IL"/>
          </a:p>
        </p:txBody>
      </p:sp>
      <p:sp>
        <p:nvSpPr>
          <p:cNvPr id="9" name="Text 6"/>
          <p:cNvSpPr/>
          <p:nvPr/>
        </p:nvSpPr>
        <p:spPr>
          <a:xfrm>
            <a:off x="7020681" y="4683076"/>
            <a:ext cx="6058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</a:t>
            </a:r>
            <a:r>
              <a:rPr lang="pt-PT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phishing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não é uma ameaça menor, é um grande vetor de ataque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3565" y="6114272"/>
            <a:ext cx="372070" cy="372070"/>
          </a:xfrm>
          <a:prstGeom prst="roundRect">
            <a:avLst>
              <a:gd name="adj" fmla="val 18669"/>
            </a:avLst>
          </a:prstGeom>
          <a:solidFill>
            <a:srgbClr val="63C1A4"/>
          </a:solidFill>
          <a:ln w="7620">
            <a:solidFill>
              <a:srgbClr val="DCCCBB"/>
            </a:solidFill>
            <a:prstDash val="solid"/>
          </a:ln>
        </p:spPr>
        <p:txBody>
          <a:bodyPr/>
          <a:lstStyle/>
          <a:p>
            <a:endParaRPr lang="en-IL"/>
          </a:p>
        </p:txBody>
      </p:sp>
      <p:sp>
        <p:nvSpPr>
          <p:cNvPr id="11" name="Text 8"/>
          <p:cNvSpPr/>
          <p:nvPr/>
        </p:nvSpPr>
        <p:spPr>
          <a:xfrm>
            <a:off x="7020681" y="6114272"/>
            <a:ext cx="60587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Até os sistemas avançados podem ser inutilizados com um simples clique.</a:t>
            </a:r>
            <a:endParaRPr lang="en-US" sz="175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8687" y="228600"/>
            <a:ext cx="1093113" cy="42660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FC69BAE-8648-B9FD-06EB-ABAD370E120E}"/>
              </a:ext>
            </a:extLst>
          </p:cNvPr>
          <p:cNvGrpSpPr/>
          <p:nvPr/>
        </p:nvGrpSpPr>
        <p:grpSpPr>
          <a:xfrm>
            <a:off x="0" y="-15268"/>
            <a:ext cx="5503614" cy="8244868"/>
            <a:chOff x="0" y="-15268"/>
            <a:chExt cx="5503614" cy="8244868"/>
          </a:xfrm>
        </p:grpSpPr>
        <p:pic>
          <p:nvPicPr>
            <p:cNvPr id="2" name="Image 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3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0" y="0"/>
              <a:ext cx="5486400" cy="8229600"/>
            </a:xfrm>
            <a:prstGeom prst="rect">
              <a:avLst/>
            </a:prstGeom>
          </p:spPr>
        </p:pic>
        <p:pic>
          <p:nvPicPr>
            <p:cNvPr id="15" name="Picture 14" descr="A hand in a glove reaching out to a pile of pink brain&#10;&#10;AI-generated content may be incorrect.">
              <a:extLst>
                <a:ext uri="{FF2B5EF4-FFF2-40B4-BE49-F238E27FC236}">
                  <a16:creationId xmlns:a16="http://schemas.microsoft.com/office/drawing/2014/main" id="{75EE9E1C-D394-892D-C403-D12859E27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609" b="89904" l="9936" r="98718">
                          <a14:foregroundMark x1="82933" y1="8707" x2="89022" y2="9455"/>
                          <a14:foregroundMark x1="93349" y1="5662" x2="93910" y2="14263"/>
                          <a14:foregroundMark x1="95272" y1="20353" x2="98718" y2="8494"/>
                          <a14:foregroundMark x1="97676" y1="17201" x2="98077" y2="1853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214" y="-15268"/>
              <a:ext cx="5486400" cy="8229600"/>
            </a:xfrm>
            <a:prstGeom prst="rect">
              <a:avLst/>
            </a:prstGeom>
          </p:spPr>
        </p:pic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A2A3E36-6DBC-DDB8-E6D6-08322DDFDC82}"/>
              </a:ext>
            </a:extLst>
          </p:cNvPr>
          <p:cNvSpPr/>
          <p:nvPr/>
        </p:nvSpPr>
        <p:spPr>
          <a:xfrm>
            <a:off x="5067300" y="0"/>
            <a:ext cx="998220" cy="8244868"/>
          </a:xfrm>
          <a:custGeom>
            <a:avLst/>
            <a:gdLst>
              <a:gd name="connsiteX0" fmla="*/ 403860 w 998220"/>
              <a:gd name="connsiteY0" fmla="*/ 0 h 8244840"/>
              <a:gd name="connsiteX1" fmla="*/ 0 w 998220"/>
              <a:gd name="connsiteY1" fmla="*/ 8229600 h 8244840"/>
              <a:gd name="connsiteX2" fmla="*/ 998220 w 998220"/>
              <a:gd name="connsiteY2" fmla="*/ 8244840 h 8244840"/>
              <a:gd name="connsiteX3" fmla="*/ 762000 w 998220"/>
              <a:gd name="connsiteY3" fmla="*/ 0 h 8244840"/>
              <a:gd name="connsiteX4" fmla="*/ 403860 w 998220"/>
              <a:gd name="connsiteY4" fmla="*/ 0 h 8244840"/>
              <a:gd name="connsiteX0" fmla="*/ 403860 w 998220"/>
              <a:gd name="connsiteY0" fmla="*/ 0 h 8260136"/>
              <a:gd name="connsiteX1" fmla="*/ 0 w 998220"/>
              <a:gd name="connsiteY1" fmla="*/ 8260136 h 8260136"/>
              <a:gd name="connsiteX2" fmla="*/ 998220 w 998220"/>
              <a:gd name="connsiteY2" fmla="*/ 8244840 h 8260136"/>
              <a:gd name="connsiteX3" fmla="*/ 762000 w 998220"/>
              <a:gd name="connsiteY3" fmla="*/ 0 h 8260136"/>
              <a:gd name="connsiteX4" fmla="*/ 403860 w 998220"/>
              <a:gd name="connsiteY4" fmla="*/ 0 h 826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220" h="8260136">
                <a:moveTo>
                  <a:pt x="403860" y="0"/>
                </a:moveTo>
                <a:lnTo>
                  <a:pt x="0" y="8260136"/>
                </a:lnTo>
                <a:lnTo>
                  <a:pt x="998220" y="8244840"/>
                </a:lnTo>
                <a:lnTo>
                  <a:pt x="762000" y="0"/>
                </a:lnTo>
                <a:lnTo>
                  <a:pt x="4038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13" name="Shape 3">
            <a:extLst>
              <a:ext uri="{FF2B5EF4-FFF2-40B4-BE49-F238E27FC236}">
                <a16:creationId xmlns:a16="http://schemas.microsoft.com/office/drawing/2014/main" id="{E9EA7737-03D4-F3C1-FE54-B8188DC456CB}"/>
              </a:ext>
            </a:extLst>
          </p:cNvPr>
          <p:cNvSpPr/>
          <p:nvPr/>
        </p:nvSpPr>
        <p:spPr>
          <a:xfrm>
            <a:off x="6279100" y="5423680"/>
            <a:ext cx="372070" cy="372070"/>
          </a:xfrm>
          <a:prstGeom prst="roundRect">
            <a:avLst>
              <a:gd name="adj" fmla="val 18669"/>
            </a:avLst>
          </a:prstGeom>
          <a:solidFill>
            <a:srgbClr val="63C1A4"/>
          </a:solidFill>
          <a:ln w="7620">
            <a:solidFill>
              <a:srgbClr val="DCCCBB"/>
            </a:solidFill>
            <a:prstDash val="solid"/>
          </a:ln>
        </p:spPr>
        <p:txBody>
          <a:bodyPr/>
          <a:lstStyle/>
          <a:p>
            <a:endParaRPr lang="en-IL"/>
          </a:p>
        </p:txBody>
      </p:sp>
      <p:sp>
        <p:nvSpPr>
          <p:cNvPr id="14" name="Text 4">
            <a:extLst>
              <a:ext uri="{FF2B5EF4-FFF2-40B4-BE49-F238E27FC236}">
                <a16:creationId xmlns:a16="http://schemas.microsoft.com/office/drawing/2014/main" id="{041F4A08-3D45-F77E-067B-867F062E93D0}"/>
              </a:ext>
            </a:extLst>
          </p:cNvPr>
          <p:cNvSpPr/>
          <p:nvPr/>
        </p:nvSpPr>
        <p:spPr>
          <a:xfrm>
            <a:off x="7016216" y="5356320"/>
            <a:ext cx="6058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Nenhuma tecnologia oferece 100% de proteção contra o erro humano.</a:t>
            </a:r>
            <a:endParaRPr lang="en-US" sz="1750" dirty="0"/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80160" y="1496119"/>
            <a:ext cx="743835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pt-PT" sz="4450" b="1" dirty="0">
                <a:solidFill>
                  <a:srgbClr val="1F1E1E"/>
                </a:solidFill>
                <a:latin typeface="Open Sans Hebrew Extra Bold" panose="00000900000000000000" pitchFamily="2" charset="-79"/>
                <a:ea typeface="Open Sans Extra Bold" pitchFamily="34" charset="-122"/>
                <a:cs typeface="Open Sans Hebrew Extra Bold" panose="00000900000000000000" pitchFamily="2" charset="-79"/>
              </a:rPr>
              <a:t>Agora é a nossa 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pt-PT" sz="4450" b="1" dirty="0">
                <a:solidFill>
                  <a:srgbClr val="1F1E1E"/>
                </a:solidFill>
                <a:latin typeface="Open Sans Hebrew Extra Bold" panose="00000900000000000000" pitchFamily="2" charset="-79"/>
                <a:ea typeface="Open Sans Extra Bold" pitchFamily="34" charset="-122"/>
                <a:cs typeface="Open Sans Hebrew Extra Bold" panose="00000900000000000000" pitchFamily="2" charset="-79"/>
              </a:rPr>
              <a:t>vez de jogar</a:t>
            </a:r>
            <a:endParaRPr lang="en-US" sz="4450" dirty="0">
              <a:latin typeface="Open Sans Hebrew Extra Bold" panose="00000900000000000000" pitchFamily="2" charset="-79"/>
              <a:cs typeface="Open Sans Hebrew Extra Bold" panose="00000900000000000000" pitchFamily="2" charset="-79"/>
            </a:endParaRPr>
          </a:p>
        </p:txBody>
      </p:sp>
      <p:sp>
        <p:nvSpPr>
          <p:cNvPr id="4" name="Text 1"/>
          <p:cNvSpPr/>
          <p:nvPr/>
        </p:nvSpPr>
        <p:spPr>
          <a:xfrm>
            <a:off x="1286691" y="3162719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pt-PT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ataque à RSA foi uma chamada de atenção 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
Um simples e-mail. Um simples clique. 
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Uma reação em cadeia no panorama da segurança mundial.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1286691" y="4882833"/>
            <a:ext cx="623947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pt-PT" sz="175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O que fazemos hoje — como nos formamos, como reagimos, como pensamos — é importante.</a:t>
            </a:r>
            <a:endParaRPr lang="en-US" sz="1750" b="1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234BDF4A-4B07-E8B7-FFD4-5174EFB55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047" y="228600"/>
            <a:ext cx="1093113" cy="426601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D7F69D6-2650-B40A-1DD5-187B50AA59F6}"/>
              </a:ext>
            </a:extLst>
          </p:cNvPr>
          <p:cNvSpPr/>
          <p:nvPr/>
        </p:nvSpPr>
        <p:spPr>
          <a:xfrm flipH="1">
            <a:off x="8644890" y="-7620"/>
            <a:ext cx="998220" cy="8244840"/>
          </a:xfrm>
          <a:custGeom>
            <a:avLst/>
            <a:gdLst>
              <a:gd name="connsiteX0" fmla="*/ 403860 w 998220"/>
              <a:gd name="connsiteY0" fmla="*/ 0 h 8244840"/>
              <a:gd name="connsiteX1" fmla="*/ 0 w 998220"/>
              <a:gd name="connsiteY1" fmla="*/ 8229600 h 8244840"/>
              <a:gd name="connsiteX2" fmla="*/ 998220 w 998220"/>
              <a:gd name="connsiteY2" fmla="*/ 8244840 h 8244840"/>
              <a:gd name="connsiteX3" fmla="*/ 762000 w 998220"/>
              <a:gd name="connsiteY3" fmla="*/ 0 h 8244840"/>
              <a:gd name="connsiteX4" fmla="*/ 403860 w 998220"/>
              <a:gd name="connsiteY4" fmla="*/ 0 h 8244840"/>
              <a:gd name="connsiteX0" fmla="*/ 403860 w 998220"/>
              <a:gd name="connsiteY0" fmla="*/ 0 h 8260108"/>
              <a:gd name="connsiteX1" fmla="*/ 0 w 998220"/>
              <a:gd name="connsiteY1" fmla="*/ 8244868 h 8260108"/>
              <a:gd name="connsiteX2" fmla="*/ 998220 w 998220"/>
              <a:gd name="connsiteY2" fmla="*/ 8260108 h 8260108"/>
              <a:gd name="connsiteX3" fmla="*/ 762000 w 998220"/>
              <a:gd name="connsiteY3" fmla="*/ 15268 h 8260108"/>
              <a:gd name="connsiteX4" fmla="*/ 403860 w 998220"/>
              <a:gd name="connsiteY4" fmla="*/ 0 h 82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220" h="8260108">
                <a:moveTo>
                  <a:pt x="403860" y="0"/>
                </a:moveTo>
                <a:lnTo>
                  <a:pt x="0" y="8244868"/>
                </a:lnTo>
                <a:lnTo>
                  <a:pt x="998220" y="8260108"/>
                </a:lnTo>
                <a:lnTo>
                  <a:pt x="762000" y="15268"/>
                </a:lnTo>
                <a:lnTo>
                  <a:pt x="4038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12838" y="1964373"/>
            <a:ext cx="733379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pt-PT" sz="4400" b="1" dirty="0">
                <a:solidFill>
                  <a:srgbClr val="1F1E1E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Olhando para o passado a partir do presente</a:t>
            </a:r>
            <a:endParaRPr lang="en-US" sz="440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512838" y="3677642"/>
            <a:ext cx="6611699" cy="2177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Atualmente, a China prepara-se para lançar o seu caça de 6.ª geração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</a:p>
          <a:p>
            <a:pPr>
              <a:lnSpc>
                <a:spcPts val="2850"/>
              </a:lnSpc>
            </a:pP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Um potencial </a:t>
            </a:r>
            <a:r>
              <a:rPr lang="pt-PT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impulsionador 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 superioridade aérea na Ásia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</a:p>
          <a:p>
            <a:pPr>
              <a:lnSpc>
                <a:spcPts val="2850"/>
              </a:lnSpc>
            </a:pPr>
            <a:endParaRPr lang="en-US" sz="1750" dirty="0">
              <a:solidFill>
                <a:srgbClr val="1F1E1E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>
              <a:lnSpc>
                <a:spcPts val="2850"/>
              </a:lnSpc>
            </a:pP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Mas parte desta história não teve início com o design ou a engenharia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</a:p>
          <a:p>
            <a:pPr>
              <a:lnSpc>
                <a:spcPts val="2850"/>
              </a:lnSpc>
            </a:pPr>
            <a:r>
              <a:rPr lang="pt-PT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Começou há mais de uma década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…</a:t>
            </a:r>
          </a:p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 um e-mail. Um clique.</a:t>
            </a:r>
            <a:endParaRPr lang="en-US" sz="1750" dirty="0"/>
          </a:p>
          <a:p>
            <a:pPr>
              <a:lnSpc>
                <a:spcPts val="2850"/>
              </a:lnSpc>
            </a:pPr>
            <a:endParaRPr lang="en-US" sz="1750" dirty="0"/>
          </a:p>
          <a:p>
            <a:pPr>
              <a:lnSpc>
                <a:spcPts val="2850"/>
              </a:lnSpc>
            </a:pPr>
            <a:endParaRPr lang="en-US" sz="1750" dirty="0"/>
          </a:p>
          <a:p>
            <a:pPr>
              <a:lnSpc>
                <a:spcPts val="2850"/>
              </a:lnSpc>
            </a:pPr>
            <a:endParaRPr lang="en-US" sz="1750" dirty="0"/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8687" y="228600"/>
            <a:ext cx="1093113" cy="426601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D8CF4F-6873-E1C4-1B34-58E1670A05B1}"/>
              </a:ext>
            </a:extLst>
          </p:cNvPr>
          <p:cNvSpPr/>
          <p:nvPr/>
        </p:nvSpPr>
        <p:spPr>
          <a:xfrm>
            <a:off x="5067300" y="0"/>
            <a:ext cx="998220" cy="8244868"/>
          </a:xfrm>
          <a:custGeom>
            <a:avLst/>
            <a:gdLst>
              <a:gd name="connsiteX0" fmla="*/ 403860 w 998220"/>
              <a:gd name="connsiteY0" fmla="*/ 0 h 8244840"/>
              <a:gd name="connsiteX1" fmla="*/ 0 w 998220"/>
              <a:gd name="connsiteY1" fmla="*/ 8229600 h 8244840"/>
              <a:gd name="connsiteX2" fmla="*/ 998220 w 998220"/>
              <a:gd name="connsiteY2" fmla="*/ 8244840 h 8244840"/>
              <a:gd name="connsiteX3" fmla="*/ 762000 w 998220"/>
              <a:gd name="connsiteY3" fmla="*/ 0 h 8244840"/>
              <a:gd name="connsiteX4" fmla="*/ 403860 w 998220"/>
              <a:gd name="connsiteY4" fmla="*/ 0 h 8244840"/>
              <a:gd name="connsiteX0" fmla="*/ 403860 w 998220"/>
              <a:gd name="connsiteY0" fmla="*/ 0 h 8260136"/>
              <a:gd name="connsiteX1" fmla="*/ 0 w 998220"/>
              <a:gd name="connsiteY1" fmla="*/ 8260136 h 8260136"/>
              <a:gd name="connsiteX2" fmla="*/ 998220 w 998220"/>
              <a:gd name="connsiteY2" fmla="*/ 8244840 h 8260136"/>
              <a:gd name="connsiteX3" fmla="*/ 762000 w 998220"/>
              <a:gd name="connsiteY3" fmla="*/ 0 h 8260136"/>
              <a:gd name="connsiteX4" fmla="*/ 403860 w 998220"/>
              <a:gd name="connsiteY4" fmla="*/ 0 h 826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220" h="8260136">
                <a:moveTo>
                  <a:pt x="403860" y="0"/>
                </a:moveTo>
                <a:lnTo>
                  <a:pt x="0" y="8260136"/>
                </a:lnTo>
                <a:lnTo>
                  <a:pt x="998220" y="8244840"/>
                </a:lnTo>
                <a:lnTo>
                  <a:pt x="762000" y="0"/>
                </a:lnTo>
                <a:lnTo>
                  <a:pt x="4038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8914" y="1404223"/>
            <a:ext cx="7556421" cy="11875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5238"/>
              </a:lnSpc>
              <a:buNone/>
            </a:pPr>
            <a:r>
              <a:rPr lang="pt-PT" sz="4450" b="1" dirty="0">
                <a:solidFill>
                  <a:srgbClr val="1F1E1E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A calmaria antes da tempestade</a:t>
            </a:r>
            <a:endParaRPr lang="en-US" sz="445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38914" y="2781061"/>
            <a:ext cx="7556421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Estávamos em março de 2011.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RSA, um guardião de confiança das identidades digitais, estava na vanguarda da </a:t>
            </a:r>
            <a:r>
              <a:rPr lang="pt-PT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cibersegurança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
 A </a:t>
            </a:r>
            <a:r>
              <a:rPr lang="en-US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sua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joia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</a:t>
            </a:r>
            <a:r>
              <a:rPr lang="en-US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coroa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o 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SecureID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protegia o acesso a governos, forças armadas e às maiores empresas do mundo.</a:t>
            </a:r>
            <a:endParaRPr lang="en-US" sz="1750" dirty="0">
              <a:solidFill>
                <a:srgbClr val="1F1E1E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1750" dirty="0">
              <a:solidFill>
                <a:srgbClr val="1F1E1E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1750" dirty="0">
              <a:solidFill>
                <a:srgbClr val="1F1E1E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
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Milhares de milhões de dólares, segredos nacionais e infraestruturas críticas — tudo protegido por um único sistema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
</a:t>
            </a:r>
            <a:r>
              <a:rPr lang="pt-PT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 foi então que... chegaram os atacantes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b="1" dirty="0"/>
          </a:p>
        </p:txBody>
      </p:sp>
      <p:pic>
        <p:nvPicPr>
          <p:cNvPr id="5" name="Image 1" descr="preencoded.png">
            <a:extLst>
              <a:ext uri="{FF2B5EF4-FFF2-40B4-BE49-F238E27FC236}">
                <a16:creationId xmlns:a16="http://schemas.microsoft.com/office/drawing/2014/main" id="{FAEBB715-A733-0823-B7F1-1307E46CA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047" y="228600"/>
            <a:ext cx="1093113" cy="426601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385EAFB-2DE9-395A-6A7C-36CC8BC0BA68}"/>
              </a:ext>
            </a:extLst>
          </p:cNvPr>
          <p:cNvSpPr/>
          <p:nvPr/>
        </p:nvSpPr>
        <p:spPr>
          <a:xfrm flipH="1">
            <a:off x="8644890" y="-7620"/>
            <a:ext cx="998220" cy="8244840"/>
          </a:xfrm>
          <a:custGeom>
            <a:avLst/>
            <a:gdLst>
              <a:gd name="connsiteX0" fmla="*/ 403860 w 998220"/>
              <a:gd name="connsiteY0" fmla="*/ 0 h 8244840"/>
              <a:gd name="connsiteX1" fmla="*/ 0 w 998220"/>
              <a:gd name="connsiteY1" fmla="*/ 8229600 h 8244840"/>
              <a:gd name="connsiteX2" fmla="*/ 998220 w 998220"/>
              <a:gd name="connsiteY2" fmla="*/ 8244840 h 8244840"/>
              <a:gd name="connsiteX3" fmla="*/ 762000 w 998220"/>
              <a:gd name="connsiteY3" fmla="*/ 0 h 8244840"/>
              <a:gd name="connsiteX4" fmla="*/ 403860 w 998220"/>
              <a:gd name="connsiteY4" fmla="*/ 0 h 8244840"/>
              <a:gd name="connsiteX0" fmla="*/ 403860 w 998220"/>
              <a:gd name="connsiteY0" fmla="*/ 0 h 8260108"/>
              <a:gd name="connsiteX1" fmla="*/ 0 w 998220"/>
              <a:gd name="connsiteY1" fmla="*/ 8244868 h 8260108"/>
              <a:gd name="connsiteX2" fmla="*/ 998220 w 998220"/>
              <a:gd name="connsiteY2" fmla="*/ 8260108 h 8260108"/>
              <a:gd name="connsiteX3" fmla="*/ 762000 w 998220"/>
              <a:gd name="connsiteY3" fmla="*/ 15268 h 8260108"/>
              <a:gd name="connsiteX4" fmla="*/ 403860 w 998220"/>
              <a:gd name="connsiteY4" fmla="*/ 0 h 82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220" h="8260108">
                <a:moveTo>
                  <a:pt x="403860" y="0"/>
                </a:moveTo>
                <a:lnTo>
                  <a:pt x="0" y="8244868"/>
                </a:lnTo>
                <a:lnTo>
                  <a:pt x="998220" y="8260108"/>
                </a:lnTo>
                <a:lnTo>
                  <a:pt x="762000" y="15268"/>
                </a:lnTo>
                <a:lnTo>
                  <a:pt x="4038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pic>
        <p:nvPicPr>
          <p:cNvPr id="11" name="Picture 10" descr="A red and white sign with black triangles&#10;&#10;AI-generated content may be incorrect.">
            <a:extLst>
              <a:ext uri="{FF2B5EF4-FFF2-40B4-BE49-F238E27FC236}">
                <a16:creationId xmlns:a16="http://schemas.microsoft.com/office/drawing/2014/main" id="{34E70491-D690-35CF-DD0C-A3DD1E89D6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36680" y="5385402"/>
            <a:ext cx="1196339" cy="476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close-up of a security card&#10;&#10;AI-generated content may be incorrect.">
            <a:extLst>
              <a:ext uri="{FF2B5EF4-FFF2-40B4-BE49-F238E27FC236}">
                <a16:creationId xmlns:a16="http://schemas.microsoft.com/office/drawing/2014/main" id="{37F1EA40-FC03-F45B-6796-F6C9CE4235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902" y="4749068"/>
            <a:ext cx="1613357" cy="7830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72265" y="1714857"/>
            <a:ext cx="7524256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pt-PT" sz="4450" b="1" dirty="0">
                <a:solidFill>
                  <a:srgbClr val="1F1E1E"/>
                </a:solidFill>
                <a:latin typeface="Open Sans Hebrew Extra Bold" panose="00000900000000000000" pitchFamily="2" charset="-79"/>
                <a:ea typeface="Open Sans Extra Bold" pitchFamily="34" charset="-122"/>
                <a:cs typeface="Open Sans Hebrew Extra Bold" panose="00000900000000000000" pitchFamily="2" charset="-79"/>
              </a:rPr>
              <a:t>O ataque de </a:t>
            </a:r>
            <a:r>
              <a:rPr lang="pt-PT" sz="4450" b="1" dirty="0" err="1">
                <a:solidFill>
                  <a:srgbClr val="1F1E1E"/>
                </a:solidFill>
                <a:latin typeface="Open Sans Hebrew Extra Bold" panose="00000900000000000000" pitchFamily="2" charset="-79"/>
                <a:ea typeface="Open Sans Extra Bold" pitchFamily="34" charset="-122"/>
                <a:cs typeface="Open Sans Hebrew Extra Bold" panose="00000900000000000000" pitchFamily="2" charset="-79"/>
              </a:rPr>
              <a:t>phishing</a:t>
            </a:r>
            <a:r>
              <a:rPr lang="pt-PT" sz="4450" b="1" dirty="0">
                <a:solidFill>
                  <a:srgbClr val="1F1E1E"/>
                </a:solidFill>
                <a:latin typeface="Open Sans Hebrew Extra Bold" panose="00000900000000000000" pitchFamily="2" charset="-79"/>
                <a:ea typeface="Open Sans Extra Bold" pitchFamily="34" charset="-122"/>
                <a:cs typeface="Open Sans Hebrew Extra Bold" panose="00000900000000000000" pitchFamily="2" charset="-79"/>
              </a:rPr>
              <a:t> que passou despercebido</a:t>
            </a:r>
            <a:endParaRPr lang="en-US" sz="4450" dirty="0">
              <a:latin typeface="Open Sans Hebrew Extra Bold" panose="00000900000000000000" pitchFamily="2" charset="-79"/>
              <a:cs typeface="Open Sans Hebrew Extra Bold" panose="00000900000000000000" pitchFamily="2" charset="-79"/>
            </a:endParaRPr>
          </a:p>
        </p:txBody>
      </p:sp>
      <p:sp>
        <p:nvSpPr>
          <p:cNvPr id="4" name="Text 1"/>
          <p:cNvSpPr/>
          <p:nvPr/>
        </p:nvSpPr>
        <p:spPr>
          <a:xfrm>
            <a:off x="6391584" y="3320177"/>
            <a:ext cx="679584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Um e-mail.
</a:t>
            </a:r>
            <a:r>
              <a:rPr lang="en-US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Assunto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 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"Plano de </a:t>
            </a:r>
            <a:r>
              <a:rPr lang="en-US" sz="1750" b="1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recrutamento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de 2011."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
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Parecia inocente. Uma simples folha de cálculo do Excel.</a:t>
            </a:r>
            <a:endParaRPr lang="en-US" sz="1750" dirty="0">
              <a:solidFill>
                <a:srgbClr val="1F1E1E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Nem imagina como era simples: sem formatação, breve, igual a tantas outras. 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
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Mas escondia algo no seu interior: código malicioso que tirava partido de uma falha desconhecida do Excel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
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Contornou as defesas, lançou </a:t>
            </a:r>
            <a:r>
              <a:rPr lang="pt-PT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malware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abriu os portões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8687" y="228600"/>
            <a:ext cx="1093113" cy="426601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C890CCA-FC80-3669-0A4B-7E5FC3152351}"/>
              </a:ext>
            </a:extLst>
          </p:cNvPr>
          <p:cNvSpPr/>
          <p:nvPr/>
        </p:nvSpPr>
        <p:spPr>
          <a:xfrm>
            <a:off x="5067300" y="0"/>
            <a:ext cx="998220" cy="8244868"/>
          </a:xfrm>
          <a:custGeom>
            <a:avLst/>
            <a:gdLst>
              <a:gd name="connsiteX0" fmla="*/ 403860 w 998220"/>
              <a:gd name="connsiteY0" fmla="*/ 0 h 8244840"/>
              <a:gd name="connsiteX1" fmla="*/ 0 w 998220"/>
              <a:gd name="connsiteY1" fmla="*/ 8229600 h 8244840"/>
              <a:gd name="connsiteX2" fmla="*/ 998220 w 998220"/>
              <a:gd name="connsiteY2" fmla="*/ 8244840 h 8244840"/>
              <a:gd name="connsiteX3" fmla="*/ 762000 w 998220"/>
              <a:gd name="connsiteY3" fmla="*/ 0 h 8244840"/>
              <a:gd name="connsiteX4" fmla="*/ 403860 w 998220"/>
              <a:gd name="connsiteY4" fmla="*/ 0 h 8244840"/>
              <a:gd name="connsiteX0" fmla="*/ 403860 w 998220"/>
              <a:gd name="connsiteY0" fmla="*/ 0 h 8260136"/>
              <a:gd name="connsiteX1" fmla="*/ 0 w 998220"/>
              <a:gd name="connsiteY1" fmla="*/ 8260136 h 8260136"/>
              <a:gd name="connsiteX2" fmla="*/ 998220 w 998220"/>
              <a:gd name="connsiteY2" fmla="*/ 8244840 h 8260136"/>
              <a:gd name="connsiteX3" fmla="*/ 762000 w 998220"/>
              <a:gd name="connsiteY3" fmla="*/ 0 h 8260136"/>
              <a:gd name="connsiteX4" fmla="*/ 403860 w 998220"/>
              <a:gd name="connsiteY4" fmla="*/ 0 h 826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220" h="8260136">
                <a:moveTo>
                  <a:pt x="403860" y="0"/>
                </a:moveTo>
                <a:lnTo>
                  <a:pt x="0" y="8260136"/>
                </a:lnTo>
                <a:lnTo>
                  <a:pt x="998220" y="8244840"/>
                </a:lnTo>
                <a:lnTo>
                  <a:pt x="762000" y="0"/>
                </a:lnTo>
                <a:lnTo>
                  <a:pt x="4038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BCC152EE-4113-FE9F-B253-75000707AE76}"/>
              </a:ext>
            </a:extLst>
          </p:cNvPr>
          <p:cNvSpPr/>
          <p:nvPr/>
        </p:nvSpPr>
        <p:spPr>
          <a:xfrm>
            <a:off x="1206136" y="1237502"/>
            <a:ext cx="6795849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Na </a:t>
            </a:r>
            <a:r>
              <a:rPr lang="en-US" sz="4450" b="1" dirty="0" err="1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perspetiva</a:t>
            </a:r>
            <a:r>
              <a:rPr lang="en-US" sz="445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do </a:t>
            </a:r>
            <a:r>
              <a:rPr lang="en-US" sz="4450" b="1" dirty="0" err="1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trabalhador</a:t>
            </a:r>
            <a:endParaRPr lang="en-US" sz="445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B4DADE86-0755-01BD-D20C-E78330D4B83A}"/>
              </a:ext>
            </a:extLst>
          </p:cNvPr>
          <p:cNvSpPr/>
          <p:nvPr/>
        </p:nvSpPr>
        <p:spPr>
          <a:xfrm>
            <a:off x="1206136" y="2867869"/>
            <a:ext cx="6795849" cy="3136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O </a:t>
            </a:r>
            <a:r>
              <a:rPr lang="en-US" sz="1750" dirty="0" err="1">
                <a:latin typeface="Open Sans" pitchFamily="34" charset="0"/>
                <a:ea typeface="Open Sans" pitchFamily="34" charset="-122"/>
                <a:cs typeface="Open Sans" pitchFamily="34" charset="-120"/>
              </a:rPr>
              <a:t>ficheiro</a:t>
            </a:r>
            <a:r>
              <a:rPr lang="en-US" sz="17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latin typeface="Open Sans" pitchFamily="34" charset="0"/>
                <a:ea typeface="Open Sans" pitchFamily="34" charset="-122"/>
                <a:cs typeface="Open Sans" pitchFamily="34" charset="-120"/>
              </a:rPr>
              <a:t>abriu</a:t>
            </a:r>
            <a:r>
              <a:rPr lang="en-US" sz="17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O Excel </a:t>
            </a:r>
            <a:r>
              <a:rPr lang="en-US" sz="1750" dirty="0" err="1">
                <a:latin typeface="Open Sans" pitchFamily="34" charset="0"/>
                <a:ea typeface="Open Sans" pitchFamily="34" charset="-122"/>
                <a:cs typeface="Open Sans" pitchFamily="34" charset="-120"/>
              </a:rPr>
              <a:t>apareceu</a:t>
            </a:r>
            <a:r>
              <a:rPr lang="en-US" sz="17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 no </a:t>
            </a:r>
            <a:r>
              <a:rPr lang="en-US" sz="1750" dirty="0" err="1">
                <a:latin typeface="Open Sans" pitchFamily="34" charset="0"/>
                <a:ea typeface="Open Sans" pitchFamily="34" charset="-122"/>
                <a:cs typeface="Open Sans" pitchFamily="34" charset="-120"/>
              </a:rPr>
              <a:t>ecrã</a:t>
            </a:r>
            <a:r>
              <a:rPr lang="en-US" sz="17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latin typeface="Open Sans" pitchFamily="34" charset="0"/>
                <a:ea typeface="Open Sans" pitchFamily="34" charset="-122"/>
                <a:cs typeface="Open Sans" pitchFamily="34" charset="-120"/>
              </a:rPr>
              <a:t>fechando</a:t>
            </a:r>
            <a:r>
              <a:rPr lang="en-US" sz="17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latin typeface="Open Sans" pitchFamily="34" charset="0"/>
                <a:ea typeface="Open Sans" pitchFamily="34" charset="-122"/>
                <a:cs typeface="Open Sans" pitchFamily="34" charset="-120"/>
              </a:rPr>
              <a:t>em</a:t>
            </a:r>
            <a:r>
              <a:rPr lang="en-US" sz="17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latin typeface="Open Sans" pitchFamily="34" charset="0"/>
                <a:ea typeface="Open Sans" pitchFamily="34" charset="-122"/>
                <a:cs typeface="Open Sans" pitchFamily="34" charset="-120"/>
              </a:rPr>
              <a:t>seguida</a:t>
            </a:r>
            <a:r>
              <a:rPr lang="en-US" sz="17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latin typeface="Open Sans" pitchFamily="34" charset="0"/>
                <a:ea typeface="Open Sans" pitchFamily="34" charset="-122"/>
                <a:cs typeface="Open Sans" pitchFamily="34" charset="-120"/>
              </a:rPr>
              <a:t>Nenhum</a:t>
            </a:r>
            <a:r>
              <a:rPr lang="en-US" sz="17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latin typeface="Open Sans" pitchFamily="34" charset="0"/>
                <a:ea typeface="Open Sans" pitchFamily="34" charset="-122"/>
                <a:cs typeface="Open Sans" pitchFamily="34" charset="-120"/>
              </a:rPr>
              <a:t>comportamento</a:t>
            </a:r>
            <a:r>
              <a:rPr lang="en-US" sz="17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latin typeface="Open Sans" pitchFamily="34" charset="0"/>
                <a:ea typeface="Open Sans" pitchFamily="34" charset="-122"/>
                <a:cs typeface="Open Sans" pitchFamily="34" charset="-120"/>
              </a:rPr>
              <a:t>estranho</a:t>
            </a:r>
            <a:r>
              <a:rPr lang="en-US" sz="17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latin typeface="Open Sans" pitchFamily="34" charset="0"/>
                <a:ea typeface="Open Sans" pitchFamily="34" charset="-122"/>
                <a:cs typeface="Open Sans" pitchFamily="34" charset="-120"/>
              </a:rPr>
              <a:t>Nenhum</a:t>
            </a:r>
            <a:r>
              <a:rPr lang="en-US" sz="17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latin typeface="Open Sans" pitchFamily="34" charset="0"/>
                <a:ea typeface="Open Sans" pitchFamily="34" charset="-122"/>
                <a:cs typeface="Open Sans" pitchFamily="34" charset="-120"/>
              </a:rPr>
              <a:t>alerta</a:t>
            </a:r>
            <a:r>
              <a:rPr lang="en-US" sz="17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pt-PT" sz="17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Nenhum sinal visível de comprometimento.</a:t>
            </a:r>
            <a:r>
              <a:rPr lang="en-US" sz="17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1750" dirty="0"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pt-PT" sz="17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Para o trabalhador que clicou, parecia tratar-se de uma falha</a:t>
            </a:r>
            <a:r>
              <a:rPr lang="en-US" sz="17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pt-PT" sz="1750" b="1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Não havia motivos para suspeitar de nada</a:t>
            </a:r>
            <a:r>
              <a:rPr lang="en-US" sz="1750" b="1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b="1" dirty="0"/>
          </a:p>
        </p:txBody>
      </p:sp>
      <p:pic>
        <p:nvPicPr>
          <p:cNvPr id="5" name="Image 1" descr="preencoded.png">
            <a:extLst>
              <a:ext uri="{FF2B5EF4-FFF2-40B4-BE49-F238E27FC236}">
                <a16:creationId xmlns:a16="http://schemas.microsoft.com/office/drawing/2014/main" id="{9DBD7BDD-703E-5240-4C47-3063AB9C1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47" y="228600"/>
            <a:ext cx="1093113" cy="4266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9B26583-EBCE-FDC4-3D78-669793E06748}"/>
              </a:ext>
            </a:extLst>
          </p:cNvPr>
          <p:cNvGrpSpPr/>
          <p:nvPr/>
        </p:nvGrpSpPr>
        <p:grpSpPr>
          <a:xfrm>
            <a:off x="6264931" y="927920"/>
            <a:ext cx="8365470" cy="6476180"/>
            <a:chOff x="6341864" y="2846665"/>
            <a:chExt cx="7486455" cy="579568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38C24AC-7BF9-43CC-213E-1B53A60532F9}"/>
                </a:ext>
              </a:extLst>
            </p:cNvPr>
            <p:cNvGrpSpPr/>
            <p:nvPr/>
          </p:nvGrpSpPr>
          <p:grpSpPr>
            <a:xfrm flipH="1">
              <a:off x="6341864" y="2846665"/>
              <a:ext cx="7486455" cy="5795685"/>
              <a:chOff x="7286687" y="1462365"/>
              <a:chExt cx="7392532" cy="579568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FC8FEE5-02A5-E7F8-998D-2E9A987609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26" r="45590" b="22287"/>
              <a:stretch/>
            </p:blipFill>
            <p:spPr>
              <a:xfrm flipH="1">
                <a:off x="7286687" y="1462365"/>
                <a:ext cx="6311797" cy="525888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650D3A4-C3A2-B112-F0F0-D2CC8D4307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39" t="85865" r="45544" b="4861"/>
              <a:stretch/>
            </p:blipFill>
            <p:spPr>
              <a:xfrm flipH="1">
                <a:off x="7286687" y="6501533"/>
                <a:ext cx="7392532" cy="756517"/>
              </a:xfrm>
              <a:prstGeom prst="rect">
                <a:avLst/>
              </a:prstGeom>
            </p:spPr>
          </p:pic>
        </p:grpSp>
        <p:pic>
          <p:nvPicPr>
            <p:cNvPr id="2" name="RSA mail">
              <a:hlinkClick r:id="" action="ppaction://media"/>
              <a:extLst>
                <a:ext uri="{FF2B5EF4-FFF2-40B4-BE49-F238E27FC236}">
                  <a16:creationId xmlns:a16="http://schemas.microsoft.com/office/drawing/2014/main" id="{C13663D1-180E-B7B9-9286-6D6E05CFA40B}"/>
                </a:ext>
              </a:extLst>
            </p:cNvPr>
            <p:cNvPicPr>
              <a:picLocks noChangeAspect="1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2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8092422" y="3629155"/>
              <a:ext cx="5735897" cy="4301960"/>
            </a:xfrm>
            <a:prstGeom prst="rect">
              <a:avLst/>
            </a:prstGeom>
          </p:spPr>
        </p:pic>
      </p:grpSp>
      <p:sp>
        <p:nvSpPr>
          <p:cNvPr id="14" name="Text 1">
            <a:extLst>
              <a:ext uri="{FF2B5EF4-FFF2-40B4-BE49-F238E27FC236}">
                <a16:creationId xmlns:a16="http://schemas.microsoft.com/office/drawing/2014/main" id="{1C38E586-D8BA-A295-E0F4-81D48E60CC4B}"/>
              </a:ext>
            </a:extLst>
          </p:cNvPr>
          <p:cNvSpPr/>
          <p:nvPr/>
        </p:nvSpPr>
        <p:spPr>
          <a:xfrm>
            <a:off x="2848148" y="6664693"/>
            <a:ext cx="2891451" cy="6548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3214"/>
              </a:lnSpc>
              <a:buNone/>
            </a:pPr>
            <a:r>
              <a:rPr lang="en-US" sz="2000" dirty="0" err="1">
                <a:solidFill>
                  <a:srgbClr val="63C1A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Reproduza</a:t>
            </a:r>
            <a:r>
              <a:rPr lang="en-US" sz="1400" dirty="0">
                <a:solidFill>
                  <a:srgbClr val="65A187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o </a:t>
            </a:r>
            <a:r>
              <a:rPr lang="en-US" sz="14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vídeo</a:t>
            </a:r>
            <a:r>
              <a:rPr lang="en-US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pt-PT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para ver como parecia normal para o trabalhador que clicou</a:t>
            </a:r>
            <a:endParaRPr lang="en-US" sz="16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6" name="Picture 1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834D08B-24B3-F796-21B5-9FFB65D4E2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305085">
            <a:off x="5807845" y="5463243"/>
            <a:ext cx="1571844" cy="14384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510853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517" b="3559"/>
          <a:stretch/>
        </p:blipFill>
        <p:spPr>
          <a:xfrm>
            <a:off x="9144000" y="-7620"/>
            <a:ext cx="5486400" cy="82448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14770" y="205073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F1E1E"/>
                </a:solidFill>
                <a:latin typeface="Open Sans Hebrew Extra Bold" panose="00000900000000000000" pitchFamily="2" charset="-79"/>
                <a:ea typeface="Open Sans Extra Bold" pitchFamily="34" charset="-122"/>
                <a:cs typeface="Open Sans Hebrew Extra Bold" panose="00000900000000000000" pitchFamily="2" charset="-79"/>
              </a:rPr>
              <a:t>A </a:t>
            </a:r>
            <a:r>
              <a:rPr lang="en-US" sz="4450" b="1" dirty="0" err="1">
                <a:solidFill>
                  <a:srgbClr val="1F1E1E"/>
                </a:solidFill>
                <a:latin typeface="Open Sans Hebrew Extra Bold" panose="00000900000000000000" pitchFamily="2" charset="-79"/>
                <a:ea typeface="Open Sans Extra Bold" pitchFamily="34" charset="-122"/>
                <a:cs typeface="Open Sans Hebrew Extra Bold" panose="00000900000000000000" pitchFamily="2" charset="-79"/>
              </a:rPr>
              <a:t>invasão</a:t>
            </a:r>
            <a:r>
              <a:rPr lang="en-US" sz="4450" b="1" dirty="0">
                <a:solidFill>
                  <a:srgbClr val="1F1E1E"/>
                </a:solidFill>
                <a:latin typeface="Open Sans Hebrew Extra Bold" panose="00000900000000000000" pitchFamily="2" charset="-79"/>
                <a:ea typeface="Open Sans Extra Bold" pitchFamily="34" charset="-122"/>
                <a:cs typeface="Open Sans Hebrew Extra Bold" panose="00000900000000000000" pitchFamily="2" charset="-79"/>
              </a:rPr>
              <a:t> </a:t>
            </a:r>
            <a:r>
              <a:rPr lang="en-US" sz="4450" b="1" dirty="0" err="1">
                <a:solidFill>
                  <a:srgbClr val="1F1E1E"/>
                </a:solidFill>
                <a:latin typeface="Open Sans Hebrew Extra Bold" panose="00000900000000000000" pitchFamily="2" charset="-79"/>
                <a:ea typeface="Open Sans Extra Bold" pitchFamily="34" charset="-122"/>
                <a:cs typeface="Open Sans Hebrew Extra Bold" panose="00000900000000000000" pitchFamily="2" charset="-79"/>
              </a:rPr>
              <a:t>silenciosa</a:t>
            </a:r>
            <a:endParaRPr lang="en-US" sz="4450" dirty="0">
              <a:latin typeface="Open Sans Hebrew Extra Bold" panose="00000900000000000000" pitchFamily="2" charset="-79"/>
              <a:cs typeface="Open Sans Hebrew Extra Bold" panose="00000900000000000000" pitchFamily="2" charset="-79"/>
            </a:endParaRPr>
          </a:p>
        </p:txBody>
      </p:sp>
      <p:sp>
        <p:nvSpPr>
          <p:cNvPr id="4" name="Text 1"/>
          <p:cNvSpPr/>
          <p:nvPr/>
        </p:nvSpPr>
        <p:spPr>
          <a:xfrm>
            <a:off x="1014770" y="2887087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atacantes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invadiram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pela </a:t>
            </a:r>
            <a:r>
              <a:rPr lang="en-US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calada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
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Observaram. Mapearam. Extraíram dados sensíveis sem serem detetados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
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 seu alvo não eram as finanças da RSA.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
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Era </a:t>
            </a:r>
            <a:r>
              <a:rPr lang="pt-PT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próprio projeto do </a:t>
            </a:r>
            <a:r>
              <a:rPr lang="pt-PT" sz="1750" b="1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SecureID</a:t>
            </a:r>
            <a:r>
              <a:rPr lang="pt-PT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b="1" dirty="0"/>
          </a:p>
        </p:txBody>
      </p:sp>
      <p:sp>
        <p:nvSpPr>
          <p:cNvPr id="5" name="Text 2"/>
          <p:cNvSpPr/>
          <p:nvPr/>
        </p:nvSpPr>
        <p:spPr>
          <a:xfrm>
            <a:off x="1014770" y="4956750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Não estavam apenas a roubar segredos. 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
</a:t>
            </a:r>
            <a:r>
              <a:rPr lang="en-US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Estavam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 </a:t>
            </a:r>
            <a:r>
              <a:rPr lang="en-US" sz="1750" b="1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adquirir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 </a:t>
            </a:r>
            <a:r>
              <a:rPr lang="en-US" sz="1750" b="1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código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que </a:t>
            </a:r>
            <a:r>
              <a:rPr lang="en-US" sz="1750" b="1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concedia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b="1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acesso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total.</a:t>
            </a:r>
            <a:endParaRPr lang="en-US" sz="1750" dirty="0"/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BD9E4185-82AD-8EA2-2C46-0BA5E724A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047" y="228600"/>
            <a:ext cx="1093113" cy="426601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BE69A8F-B027-4F0C-ECB2-F178C0F11A2D}"/>
              </a:ext>
            </a:extLst>
          </p:cNvPr>
          <p:cNvSpPr/>
          <p:nvPr/>
        </p:nvSpPr>
        <p:spPr>
          <a:xfrm flipH="1">
            <a:off x="8644890" y="-7620"/>
            <a:ext cx="998220" cy="8244840"/>
          </a:xfrm>
          <a:custGeom>
            <a:avLst/>
            <a:gdLst>
              <a:gd name="connsiteX0" fmla="*/ 403860 w 998220"/>
              <a:gd name="connsiteY0" fmla="*/ 0 h 8244840"/>
              <a:gd name="connsiteX1" fmla="*/ 0 w 998220"/>
              <a:gd name="connsiteY1" fmla="*/ 8229600 h 8244840"/>
              <a:gd name="connsiteX2" fmla="*/ 998220 w 998220"/>
              <a:gd name="connsiteY2" fmla="*/ 8244840 h 8244840"/>
              <a:gd name="connsiteX3" fmla="*/ 762000 w 998220"/>
              <a:gd name="connsiteY3" fmla="*/ 0 h 8244840"/>
              <a:gd name="connsiteX4" fmla="*/ 403860 w 998220"/>
              <a:gd name="connsiteY4" fmla="*/ 0 h 8244840"/>
              <a:gd name="connsiteX0" fmla="*/ 403860 w 998220"/>
              <a:gd name="connsiteY0" fmla="*/ 0 h 8260108"/>
              <a:gd name="connsiteX1" fmla="*/ 0 w 998220"/>
              <a:gd name="connsiteY1" fmla="*/ 8244868 h 8260108"/>
              <a:gd name="connsiteX2" fmla="*/ 998220 w 998220"/>
              <a:gd name="connsiteY2" fmla="*/ 8260108 h 8260108"/>
              <a:gd name="connsiteX3" fmla="*/ 762000 w 998220"/>
              <a:gd name="connsiteY3" fmla="*/ 15268 h 8260108"/>
              <a:gd name="connsiteX4" fmla="*/ 403860 w 998220"/>
              <a:gd name="connsiteY4" fmla="*/ 0 h 82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220" h="8260108">
                <a:moveTo>
                  <a:pt x="403860" y="0"/>
                </a:moveTo>
                <a:lnTo>
                  <a:pt x="0" y="8244868"/>
                </a:lnTo>
                <a:lnTo>
                  <a:pt x="998220" y="8260108"/>
                </a:lnTo>
                <a:lnTo>
                  <a:pt x="762000" y="15268"/>
                </a:lnTo>
                <a:lnTo>
                  <a:pt x="4038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57990" y="1580893"/>
            <a:ext cx="6795849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1F1E1E"/>
                </a:solidFill>
                <a:latin typeface="Open Sans Hebrew Extra Bold" panose="00000900000000000000" pitchFamily="2" charset="-79"/>
                <a:ea typeface="Open Sans Extra Bold" pitchFamily="34" charset="-122"/>
                <a:cs typeface="Open Sans Hebrew Extra Bold" panose="00000900000000000000" pitchFamily="2" charset="-79"/>
              </a:rPr>
              <a:t>Dá</a:t>
            </a:r>
            <a:r>
              <a:rPr lang="en-US" sz="4450" b="1" dirty="0">
                <a:solidFill>
                  <a:srgbClr val="1F1E1E"/>
                </a:solidFill>
                <a:latin typeface="Open Sans Hebrew Extra Bold" panose="00000900000000000000" pitchFamily="2" charset="-79"/>
                <a:ea typeface="Open Sans Extra Bold" pitchFamily="34" charset="-122"/>
                <a:cs typeface="Open Sans Hebrew Extra Bold" panose="00000900000000000000" pitchFamily="2" charset="-79"/>
              </a:rPr>
              <a:t>-se </a:t>
            </a:r>
            <a:r>
              <a:rPr lang="en-US" sz="4450" b="1" dirty="0" err="1">
                <a:solidFill>
                  <a:srgbClr val="1F1E1E"/>
                </a:solidFill>
                <a:latin typeface="Open Sans Hebrew Extra Bold" panose="00000900000000000000" pitchFamily="2" charset="-79"/>
                <a:ea typeface="Open Sans Extra Bold" pitchFamily="34" charset="-122"/>
                <a:cs typeface="Open Sans Hebrew Extra Bold" panose="00000900000000000000" pitchFamily="2" charset="-79"/>
              </a:rPr>
              <a:t>início</a:t>
            </a:r>
            <a:r>
              <a:rPr lang="en-US" sz="4450" b="1" dirty="0">
                <a:solidFill>
                  <a:srgbClr val="1F1E1E"/>
                </a:solidFill>
                <a:latin typeface="Open Sans Hebrew Extra Bold" panose="00000900000000000000" pitchFamily="2" charset="-79"/>
                <a:ea typeface="Open Sans Extra Bold" pitchFamily="34" charset="-122"/>
                <a:cs typeface="Open Sans Hebrew Extra Bold" panose="00000900000000000000" pitchFamily="2" charset="-79"/>
              </a:rPr>
              <a:t> </a:t>
            </a:r>
            <a:r>
              <a:rPr lang="en-US" sz="4450" b="1" dirty="0" err="1">
                <a:solidFill>
                  <a:srgbClr val="1F1E1E"/>
                </a:solidFill>
                <a:latin typeface="Open Sans Hebrew Extra Bold" panose="00000900000000000000" pitchFamily="2" charset="-79"/>
                <a:ea typeface="Open Sans Extra Bold" pitchFamily="34" charset="-122"/>
                <a:cs typeface="Open Sans Hebrew Extra Bold" panose="00000900000000000000" pitchFamily="2" charset="-79"/>
              </a:rPr>
              <a:t>ao</a:t>
            </a:r>
            <a:r>
              <a:rPr lang="en-US" sz="4450" b="1" dirty="0">
                <a:solidFill>
                  <a:srgbClr val="1F1E1E"/>
                </a:solidFill>
                <a:latin typeface="Open Sans Hebrew Extra Bold" panose="00000900000000000000" pitchFamily="2" charset="-79"/>
                <a:ea typeface="Open Sans Extra Bold" pitchFamily="34" charset="-122"/>
                <a:cs typeface="Open Sans Hebrew Extra Bold" panose="00000900000000000000" pitchFamily="2" charset="-79"/>
              </a:rPr>
              <a:t> </a:t>
            </a:r>
            <a:r>
              <a:rPr lang="en-US" sz="4450" b="1" dirty="0" err="1">
                <a:solidFill>
                  <a:srgbClr val="1F1E1E"/>
                </a:solidFill>
                <a:latin typeface="Open Sans Hebrew Extra Bold" panose="00000900000000000000" pitchFamily="2" charset="-79"/>
                <a:ea typeface="Open Sans Extra Bold" pitchFamily="34" charset="-122"/>
                <a:cs typeface="Open Sans Hebrew Extra Bold" panose="00000900000000000000" pitchFamily="2" charset="-79"/>
              </a:rPr>
              <a:t>efeito</a:t>
            </a:r>
            <a:r>
              <a:rPr lang="en-US" sz="4450" b="1" dirty="0">
                <a:solidFill>
                  <a:srgbClr val="1F1E1E"/>
                </a:solidFill>
                <a:latin typeface="Open Sans Hebrew Extra Bold" panose="00000900000000000000" pitchFamily="2" charset="-79"/>
                <a:ea typeface="Open Sans Extra Bold" pitchFamily="34" charset="-122"/>
                <a:cs typeface="Open Sans Hebrew Extra Bold" panose="00000900000000000000" pitchFamily="2" charset="-79"/>
              </a:rPr>
              <a:t> </a:t>
            </a:r>
            <a:r>
              <a:rPr lang="en-US" sz="4450" b="1" dirty="0" err="1">
                <a:solidFill>
                  <a:srgbClr val="1F1E1E"/>
                </a:solidFill>
                <a:latin typeface="Open Sans Hebrew Extra Bold" panose="00000900000000000000" pitchFamily="2" charset="-79"/>
                <a:ea typeface="Open Sans Extra Bold" pitchFamily="34" charset="-122"/>
                <a:cs typeface="Open Sans Hebrew Extra Bold" panose="00000900000000000000" pitchFamily="2" charset="-79"/>
              </a:rPr>
              <a:t>cascata</a:t>
            </a:r>
            <a:endParaRPr lang="en-US" sz="4450" dirty="0">
              <a:latin typeface="Open Sans Hebrew Extra Bold" panose="00000900000000000000" pitchFamily="2" charset="-79"/>
              <a:cs typeface="Open Sans Hebrew Extra Bold" panose="00000900000000000000" pitchFamily="2" charset="-79"/>
            </a:endParaRPr>
          </a:p>
        </p:txBody>
      </p:sp>
      <p:sp>
        <p:nvSpPr>
          <p:cNvPr id="4" name="Text 1"/>
          <p:cNvSpPr/>
          <p:nvPr/>
        </p:nvSpPr>
        <p:spPr>
          <a:xfrm>
            <a:off x="6457990" y="3126026"/>
            <a:ext cx="74793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RSA publica </a:t>
            </a:r>
            <a:r>
              <a:rPr lang="en-US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uma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declaração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vaga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
"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Fomos alvo de um ataque. O </a:t>
            </a:r>
            <a:r>
              <a:rPr lang="pt-PT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SecureID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pode estar comprometido.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457990" y="4106982"/>
            <a:ext cx="679584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pânico espalhou-se por todos os setores.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 contratantes do setor da defesa agitaram-se.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As empresas temiam a entrada de </a:t>
            </a:r>
            <a:r>
              <a:rPr lang="pt-PT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backdoors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nos seus sistemas mais protegidos.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Até o governo dos EUA ficou alarmado.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
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Porque se o </a:t>
            </a:r>
            <a:r>
              <a:rPr lang="pt-PT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SecureID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fora corrompido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b="1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ninguém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b="1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estava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b="1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em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b="1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segurança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8687" y="228600"/>
            <a:ext cx="1093113" cy="426601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82267C6-D276-CE5C-01B6-D6BB8DB0DFEE}"/>
              </a:ext>
            </a:extLst>
          </p:cNvPr>
          <p:cNvSpPr/>
          <p:nvPr/>
        </p:nvSpPr>
        <p:spPr>
          <a:xfrm>
            <a:off x="5067300" y="0"/>
            <a:ext cx="998220" cy="8244868"/>
          </a:xfrm>
          <a:custGeom>
            <a:avLst/>
            <a:gdLst>
              <a:gd name="connsiteX0" fmla="*/ 403860 w 998220"/>
              <a:gd name="connsiteY0" fmla="*/ 0 h 8244840"/>
              <a:gd name="connsiteX1" fmla="*/ 0 w 998220"/>
              <a:gd name="connsiteY1" fmla="*/ 8229600 h 8244840"/>
              <a:gd name="connsiteX2" fmla="*/ 998220 w 998220"/>
              <a:gd name="connsiteY2" fmla="*/ 8244840 h 8244840"/>
              <a:gd name="connsiteX3" fmla="*/ 762000 w 998220"/>
              <a:gd name="connsiteY3" fmla="*/ 0 h 8244840"/>
              <a:gd name="connsiteX4" fmla="*/ 403860 w 998220"/>
              <a:gd name="connsiteY4" fmla="*/ 0 h 8244840"/>
              <a:gd name="connsiteX0" fmla="*/ 403860 w 998220"/>
              <a:gd name="connsiteY0" fmla="*/ 0 h 8260136"/>
              <a:gd name="connsiteX1" fmla="*/ 0 w 998220"/>
              <a:gd name="connsiteY1" fmla="*/ 8260136 h 8260136"/>
              <a:gd name="connsiteX2" fmla="*/ 998220 w 998220"/>
              <a:gd name="connsiteY2" fmla="*/ 8244840 h 8260136"/>
              <a:gd name="connsiteX3" fmla="*/ 762000 w 998220"/>
              <a:gd name="connsiteY3" fmla="*/ 0 h 8260136"/>
              <a:gd name="connsiteX4" fmla="*/ 403860 w 998220"/>
              <a:gd name="connsiteY4" fmla="*/ 0 h 826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220" h="8260136">
                <a:moveTo>
                  <a:pt x="403860" y="0"/>
                </a:moveTo>
                <a:lnTo>
                  <a:pt x="0" y="8260136"/>
                </a:lnTo>
                <a:lnTo>
                  <a:pt x="998220" y="8244840"/>
                </a:lnTo>
                <a:lnTo>
                  <a:pt x="762000" y="0"/>
                </a:lnTo>
                <a:lnTo>
                  <a:pt x="4038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84314" y="123418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pt-PT" sz="4450" b="1" dirty="0">
                <a:solidFill>
                  <a:srgbClr val="1F1E1E"/>
                </a:solidFill>
                <a:latin typeface="Open Sans Hebrew Extra Bold" panose="00000900000000000000" pitchFamily="2" charset="-79"/>
                <a:ea typeface="Open Sans Extra Bold" pitchFamily="34" charset="-122"/>
                <a:cs typeface="Open Sans Hebrew Extra Bold" panose="00000900000000000000" pitchFamily="2" charset="-79"/>
              </a:rPr>
              <a:t>Consequências para a atividade da RSA</a:t>
            </a:r>
            <a:endParaRPr lang="en-US" sz="4450" dirty="0">
              <a:latin typeface="Open Sans Hebrew Extra Bold" panose="00000900000000000000" pitchFamily="2" charset="-79"/>
              <a:cs typeface="Open Sans Hebrew Extra Bold" panose="00000900000000000000" pitchFamily="2" charset="-79"/>
            </a:endParaRPr>
          </a:p>
        </p:txBody>
      </p:sp>
      <p:sp>
        <p:nvSpPr>
          <p:cNvPr id="4" name="Text 1"/>
          <p:cNvSpPr/>
          <p:nvPr/>
        </p:nvSpPr>
        <p:spPr>
          <a:xfrm>
            <a:off x="1184315" y="287004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RSA </a:t>
            </a:r>
            <a:r>
              <a:rPr lang="en-US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pagou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um </a:t>
            </a:r>
            <a:r>
              <a:rPr lang="en-US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preço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elevado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1184315" y="348809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Milhões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de tokens </a:t>
            </a:r>
            <a:r>
              <a:rPr lang="en-US" sz="1750" b="1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substituídos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1184315" y="393029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Perda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de </a:t>
            </a:r>
            <a:r>
              <a:rPr lang="en-US" sz="1750" b="1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clientes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184315" y="437249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Prejuízo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para a </a:t>
            </a:r>
            <a:r>
              <a:rPr lang="en-US" sz="1750" b="1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reputação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184315" y="481468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Confiança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do </a:t>
            </a:r>
            <a:r>
              <a:rPr lang="en-US" sz="1750" b="1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público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b="1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abalada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184315" y="543274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marca que outrora era sinónimo de segurança digital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tornou-se um conto de advertências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184315" y="634041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RSA </a:t>
            </a:r>
            <a:r>
              <a:rPr lang="en-US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sobreviveu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mas </a:t>
            </a:r>
            <a:r>
              <a:rPr lang="en-US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não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voltou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 </a:t>
            </a:r>
            <a:r>
              <a:rPr lang="en-US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liderar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CCB5AC58-51B7-6C84-5DBD-871E4CD21C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047" y="228600"/>
            <a:ext cx="1093113" cy="426601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E81CE1-5806-2232-DF07-5A5B4683E5A8}"/>
              </a:ext>
            </a:extLst>
          </p:cNvPr>
          <p:cNvSpPr/>
          <p:nvPr/>
        </p:nvSpPr>
        <p:spPr>
          <a:xfrm flipH="1">
            <a:off x="8644890" y="-7620"/>
            <a:ext cx="998220" cy="8244840"/>
          </a:xfrm>
          <a:custGeom>
            <a:avLst/>
            <a:gdLst>
              <a:gd name="connsiteX0" fmla="*/ 403860 w 998220"/>
              <a:gd name="connsiteY0" fmla="*/ 0 h 8244840"/>
              <a:gd name="connsiteX1" fmla="*/ 0 w 998220"/>
              <a:gd name="connsiteY1" fmla="*/ 8229600 h 8244840"/>
              <a:gd name="connsiteX2" fmla="*/ 998220 w 998220"/>
              <a:gd name="connsiteY2" fmla="*/ 8244840 h 8244840"/>
              <a:gd name="connsiteX3" fmla="*/ 762000 w 998220"/>
              <a:gd name="connsiteY3" fmla="*/ 0 h 8244840"/>
              <a:gd name="connsiteX4" fmla="*/ 403860 w 998220"/>
              <a:gd name="connsiteY4" fmla="*/ 0 h 8244840"/>
              <a:gd name="connsiteX0" fmla="*/ 403860 w 998220"/>
              <a:gd name="connsiteY0" fmla="*/ 0 h 8260108"/>
              <a:gd name="connsiteX1" fmla="*/ 0 w 998220"/>
              <a:gd name="connsiteY1" fmla="*/ 8244868 h 8260108"/>
              <a:gd name="connsiteX2" fmla="*/ 998220 w 998220"/>
              <a:gd name="connsiteY2" fmla="*/ 8260108 h 8260108"/>
              <a:gd name="connsiteX3" fmla="*/ 762000 w 998220"/>
              <a:gd name="connsiteY3" fmla="*/ 15268 h 8260108"/>
              <a:gd name="connsiteX4" fmla="*/ 403860 w 998220"/>
              <a:gd name="connsiteY4" fmla="*/ 0 h 82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220" h="8260108">
                <a:moveTo>
                  <a:pt x="403860" y="0"/>
                </a:moveTo>
                <a:lnTo>
                  <a:pt x="0" y="8244868"/>
                </a:lnTo>
                <a:lnTo>
                  <a:pt x="998220" y="8260108"/>
                </a:lnTo>
                <a:lnTo>
                  <a:pt x="762000" y="15268"/>
                </a:lnTo>
                <a:lnTo>
                  <a:pt x="4038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0" y="-762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35090" y="1514890"/>
            <a:ext cx="740402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1F1E1E"/>
                </a:solidFill>
                <a:latin typeface="Open Sans Hebrew Extra Bold" panose="00000900000000000000" pitchFamily="2" charset="-79"/>
                <a:ea typeface="Open Sans Extra Bold" pitchFamily="34" charset="-122"/>
                <a:cs typeface="Open Sans Hebrew Extra Bold" panose="00000900000000000000" pitchFamily="2" charset="-79"/>
              </a:rPr>
              <a:t>Consequências</a:t>
            </a:r>
            <a:r>
              <a:rPr lang="en-US" sz="4450" b="1" dirty="0">
                <a:solidFill>
                  <a:srgbClr val="1F1E1E"/>
                </a:solidFill>
                <a:latin typeface="Open Sans Hebrew Extra Bold" panose="00000900000000000000" pitchFamily="2" charset="-79"/>
                <a:ea typeface="Open Sans Extra Bold" pitchFamily="34" charset="-122"/>
                <a:cs typeface="Open Sans Hebrew Extra Bold" panose="00000900000000000000" pitchFamily="2" charset="-79"/>
              </a:rPr>
              <a:t> reais</a:t>
            </a:r>
            <a:endParaRPr lang="en-US" sz="4450" dirty="0">
              <a:latin typeface="Open Sans Hebrew Extra Bold" panose="00000900000000000000" pitchFamily="2" charset="-79"/>
              <a:cs typeface="Open Sans Hebrew Extra Bold" panose="00000900000000000000" pitchFamily="2" charset="-79"/>
            </a:endParaRPr>
          </a:p>
        </p:txBody>
      </p:sp>
      <p:sp>
        <p:nvSpPr>
          <p:cNvPr id="4" name="Text 1"/>
          <p:cNvSpPr/>
          <p:nvPr/>
        </p:nvSpPr>
        <p:spPr>
          <a:xfrm>
            <a:off x="1035090" y="2351245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Pouco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tempo </a:t>
            </a:r>
            <a:r>
              <a:rPr lang="en-US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depois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Lockheed Martin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uma das principais empresas de defesa dos EUA e um dos principais clientes da RSA, foi atacada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
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Os atacantes utilizaram </a:t>
            </a:r>
            <a:r>
              <a:rPr lang="pt-PT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tokens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pt-PT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SecureID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clonados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1035090" y="3695104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ataque à RSA não constituiu apenas um problema para a empresa: </a:t>
            </a:r>
            <a:r>
              <a:rPr lang="pt-PT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respresentava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uma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crise de </a:t>
            </a:r>
            <a:r>
              <a:rPr lang="en-US" sz="1750" b="1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segurança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b="1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nacional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
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As organizações foram forçadas a substituir milhões de </a:t>
            </a:r>
            <a:r>
              <a:rPr lang="pt-PT" sz="1750" dirty="0" err="1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tokens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aumentando a monitorização e repensando as estratégias de acesso. 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
</a:t>
            </a:r>
            <a:r>
              <a:rPr lang="pt-PT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Para muitas pessoas, foi um grande desafio a nível operacional e financeiro.</a:t>
            </a:r>
            <a:endParaRPr lang="en-US" sz="1750" dirty="0"/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99E2C093-9925-6D5D-2B85-CDC5AEEDDA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047" y="228600"/>
            <a:ext cx="1093113" cy="426601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B17867F-9492-E32A-6ACD-4FE98239858B}"/>
              </a:ext>
            </a:extLst>
          </p:cNvPr>
          <p:cNvSpPr/>
          <p:nvPr/>
        </p:nvSpPr>
        <p:spPr>
          <a:xfrm flipH="1">
            <a:off x="8644890" y="-7620"/>
            <a:ext cx="998220" cy="8244840"/>
          </a:xfrm>
          <a:custGeom>
            <a:avLst/>
            <a:gdLst>
              <a:gd name="connsiteX0" fmla="*/ 403860 w 998220"/>
              <a:gd name="connsiteY0" fmla="*/ 0 h 8244840"/>
              <a:gd name="connsiteX1" fmla="*/ 0 w 998220"/>
              <a:gd name="connsiteY1" fmla="*/ 8229600 h 8244840"/>
              <a:gd name="connsiteX2" fmla="*/ 998220 w 998220"/>
              <a:gd name="connsiteY2" fmla="*/ 8244840 h 8244840"/>
              <a:gd name="connsiteX3" fmla="*/ 762000 w 998220"/>
              <a:gd name="connsiteY3" fmla="*/ 0 h 8244840"/>
              <a:gd name="connsiteX4" fmla="*/ 403860 w 998220"/>
              <a:gd name="connsiteY4" fmla="*/ 0 h 8244840"/>
              <a:gd name="connsiteX0" fmla="*/ 403860 w 998220"/>
              <a:gd name="connsiteY0" fmla="*/ 0 h 8260108"/>
              <a:gd name="connsiteX1" fmla="*/ 0 w 998220"/>
              <a:gd name="connsiteY1" fmla="*/ 8244868 h 8260108"/>
              <a:gd name="connsiteX2" fmla="*/ 998220 w 998220"/>
              <a:gd name="connsiteY2" fmla="*/ 8260108 h 8260108"/>
              <a:gd name="connsiteX3" fmla="*/ 762000 w 998220"/>
              <a:gd name="connsiteY3" fmla="*/ 15268 h 8260108"/>
              <a:gd name="connsiteX4" fmla="*/ 403860 w 998220"/>
              <a:gd name="connsiteY4" fmla="*/ 0 h 82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220" h="8260108">
                <a:moveTo>
                  <a:pt x="403860" y="0"/>
                </a:moveTo>
                <a:lnTo>
                  <a:pt x="0" y="8244868"/>
                </a:lnTo>
                <a:lnTo>
                  <a:pt x="998220" y="8260108"/>
                </a:lnTo>
                <a:lnTo>
                  <a:pt x="762000" y="15268"/>
                </a:lnTo>
                <a:lnTo>
                  <a:pt x="4038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KZMqV41b"/>
  <p:tag name="ARTICULATE_SLIDE_THUMBNAIL_REFRESH" val="1"/>
  <p:tag name="ARTICULATE_SLIDE_COUNT" val="1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1736</TotalTime>
  <Words>818</Words>
  <Application>Microsoft Office PowerPoint</Application>
  <PresentationFormat>Custom</PresentationFormat>
  <Paragraphs>76</Paragraphs>
  <Slides>12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Open Sans Hebrew Extra Bold</vt:lpstr>
      <vt:lpstr>Open Sans ExtraBold</vt:lpstr>
      <vt:lpstr>Open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Inbal Leuchter</cp:lastModifiedBy>
  <cp:revision>41</cp:revision>
  <dcterms:created xsi:type="dcterms:W3CDTF">2025-04-01T07:00:22Z</dcterms:created>
  <dcterms:modified xsi:type="dcterms:W3CDTF">2025-04-09T06:38:57Z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9C33039F-929D-4F55-8CE2-32C9BB1D4892</vt:lpwstr>
  </property>
  <property fmtid="{D5CDD505-2E9C-101B-9397-08002B2CF9AE}" pid="3" name="ArticulatePath">
    <vt:lpwstr>RSA - The breach that changed cybersecurity</vt:lpwstr>
  </property>
</Properties>
</file>