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5143500" cy="9144000"/>
  <p:embeddedFontLst>
    <p:embeddedFont>
      <p:font typeface="Poppi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0" roundtripDataSignature="AMtx7mizscHS/b+5J2MxIQG/xmQQXmqd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Poppins-bold.fntdata"/><Relationship Id="rId16" Type="http://schemas.openxmlformats.org/officeDocument/2006/relationships/font" Target="fonts/Poppins-regular.fntdata"/><Relationship Id="rId5" Type="http://schemas.openxmlformats.org/officeDocument/2006/relationships/slide" Target="slides/slide1.xml"/><Relationship Id="rId19" Type="http://schemas.openxmlformats.org/officeDocument/2006/relationships/font" Target="fonts/Poppins-boldItalic.fntdata"/><Relationship Id="rId6" Type="http://schemas.openxmlformats.org/officeDocument/2006/relationships/slide" Target="slides/slide2.xml"/><Relationship Id="rId18" Type="http://schemas.openxmlformats.org/officeDocument/2006/relationships/font" Target="fonts/Poppins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857400" y="685800"/>
            <a:ext cx="34291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" name="Google Shape;12;p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P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6" name="Google Shape;216;p10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0" name="Google Shape;250;p1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" name="Google Shape;23;p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" name="Google Shape;41;p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" name="Google Shape;61;p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1" name="Google Shape;81;p5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2" name="Google Shape;102;p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7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4" name="Google Shape;164;p8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8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Google Shape;188;p9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9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 master">
  <p:cSld name="Slide 1 master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 master">
  <p:cSld name="Slide 6 master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 master">
  <p:cSld name="Slide 7 master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 master">
  <p:cSld name="Slide 10 master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FA World Cup 2026: Economic impact preview" id="15" name="Google Shape;15;p1"/>
          <p:cNvPicPr preferRelativeResize="0"/>
          <p:nvPr/>
        </p:nvPicPr>
        <p:blipFill rotWithShape="1">
          <a:blip r:embed="rId3">
            <a:alphaModFix/>
          </a:blip>
          <a:srcRect b="1704" l="-28674" r="22412" t="181"/>
          <a:stretch/>
        </p:blipFill>
        <p:spPr>
          <a:xfrm>
            <a:off x="1" y="-62964"/>
            <a:ext cx="9144000" cy="520646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"/>
          <p:cNvSpPr/>
          <p:nvPr/>
        </p:nvSpPr>
        <p:spPr>
          <a:xfrm>
            <a:off x="-29029" y="-72571"/>
            <a:ext cx="5907315" cy="5239657"/>
          </a:xfrm>
          <a:custGeom>
            <a:rect b="b" l="l" r="r" t="t"/>
            <a:pathLst>
              <a:path extrusionOk="0" h="5239657" w="5109029">
                <a:moveTo>
                  <a:pt x="3251200" y="5239657"/>
                </a:moveTo>
                <a:lnTo>
                  <a:pt x="5109029" y="0"/>
                </a:lnTo>
                <a:lnTo>
                  <a:pt x="0" y="0"/>
                </a:lnTo>
                <a:lnTo>
                  <a:pt x="0" y="5225142"/>
                </a:lnTo>
                <a:lnTo>
                  <a:pt x="3294743" y="5225142"/>
                </a:lnTo>
                <a:lnTo>
                  <a:pt x="3294743" y="5196114"/>
                </a:lnTo>
                <a:lnTo>
                  <a:pt x="3251200" y="523965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"/>
          <p:cNvSpPr/>
          <p:nvPr/>
        </p:nvSpPr>
        <p:spPr>
          <a:xfrm>
            <a:off x="742862" y="4173332"/>
            <a:ext cx="3027992" cy="6256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95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O maior evento de futebol do mundo é também uma das maiores oportunidades para ocorrerem burlas online</a:t>
            </a:r>
            <a:r>
              <a:rPr b="0" i="0" lang="pt-PT" sz="10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/>
          </a:p>
        </p:txBody>
      </p:sp>
      <p:pic>
        <p:nvPicPr>
          <p:cNvPr id="18" name="Google Shape;1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1262" y="561861"/>
            <a:ext cx="955310" cy="38426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"/>
          <p:cNvSpPr txBox="1"/>
          <p:nvPr/>
        </p:nvSpPr>
        <p:spPr>
          <a:xfrm>
            <a:off x="641262" y="2635877"/>
            <a:ext cx="3408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Poppins"/>
              <a:buNone/>
            </a:pPr>
            <a:r>
              <a:rPr b="0" i="0" lang="pt-PT" sz="18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Mantenha-se em Segurança Durante o</a:t>
            </a:r>
            <a:endParaRPr/>
          </a:p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Poppins"/>
              <a:buNone/>
            </a:pPr>
            <a:r>
              <a:rPr b="0" i="0" lang="pt-PT" sz="18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Mundial da FIFA de 2026</a:t>
            </a:r>
            <a:endParaRPr b="0" i="0" sz="1800" u="none" cap="none" strike="noStrike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" name="Google Shape;20;p1"/>
          <p:cNvSpPr txBox="1"/>
          <p:nvPr/>
        </p:nvSpPr>
        <p:spPr>
          <a:xfrm>
            <a:off x="641249" y="1182850"/>
            <a:ext cx="4600800" cy="13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6818"/>
              </a:lnSpc>
              <a:spcBef>
                <a:spcPts val="0"/>
              </a:spcBef>
              <a:spcAft>
                <a:spcPts val="0"/>
              </a:spcAft>
              <a:buClr>
                <a:srgbClr val="006847"/>
              </a:buClr>
              <a:buSzPts val="4400"/>
              <a:buFont typeface="Poppins"/>
              <a:buNone/>
            </a:pPr>
            <a:r>
              <a:rPr b="1" i="0" lang="pt-PT" sz="3800" u="none" cap="none" strike="noStrike">
                <a:solidFill>
                  <a:srgbClr val="006847"/>
                </a:solidFill>
                <a:latin typeface="Poppins"/>
                <a:ea typeface="Poppins"/>
                <a:cs typeface="Poppins"/>
                <a:sym typeface="Poppins"/>
              </a:rPr>
              <a:t>Mantenha-se Alerta no Jogo</a:t>
            </a:r>
            <a:endParaRPr b="1" i="0" sz="3800" u="none" cap="none" strike="noStrike">
              <a:solidFill>
                <a:srgbClr val="0068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10"/>
          <p:cNvGrpSpPr/>
          <p:nvPr/>
        </p:nvGrpSpPr>
        <p:grpSpPr>
          <a:xfrm>
            <a:off x="394692" y="1895477"/>
            <a:ext cx="4891683" cy="2766560"/>
            <a:chOff x="394692" y="2048166"/>
            <a:chExt cx="5148858" cy="3181536"/>
          </a:xfrm>
        </p:grpSpPr>
        <p:sp>
          <p:nvSpPr>
            <p:cNvPr id="220" name="Google Shape;220;p10"/>
            <p:cNvSpPr/>
            <p:nvPr/>
          </p:nvSpPr>
          <p:spPr>
            <a:xfrm>
              <a:off x="394692" y="2854775"/>
              <a:ext cx="5148858" cy="761709"/>
            </a:xfrm>
            <a:prstGeom prst="roundRect">
              <a:avLst>
                <a:gd fmla="val 6406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21" name="Google Shape;221;p10"/>
            <p:cNvSpPr/>
            <p:nvPr/>
          </p:nvSpPr>
          <p:spPr>
            <a:xfrm>
              <a:off x="394692" y="2048166"/>
              <a:ext cx="5148858" cy="761709"/>
            </a:xfrm>
            <a:prstGeom prst="roundRect">
              <a:avLst>
                <a:gd fmla="val 6406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22" name="Google Shape;222;p10"/>
            <p:cNvSpPr/>
            <p:nvPr/>
          </p:nvSpPr>
          <p:spPr>
            <a:xfrm>
              <a:off x="394692" y="3661384"/>
              <a:ext cx="5148858" cy="761709"/>
            </a:xfrm>
            <a:prstGeom prst="roundRect">
              <a:avLst>
                <a:gd fmla="val 6406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23" name="Google Shape;223;p10"/>
            <p:cNvSpPr/>
            <p:nvPr/>
          </p:nvSpPr>
          <p:spPr>
            <a:xfrm>
              <a:off x="394692" y="4467993"/>
              <a:ext cx="5148858" cy="761709"/>
            </a:xfrm>
            <a:prstGeom prst="roundRect">
              <a:avLst>
                <a:gd fmla="val 6406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pic>
        <p:nvPicPr>
          <p:cNvPr descr="preencoded.png" id="224" name="Google Shape;22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0" y="0"/>
            <a:ext cx="3429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0"/>
          <p:cNvSpPr/>
          <p:nvPr/>
        </p:nvSpPr>
        <p:spPr>
          <a:xfrm>
            <a:off x="394692" y="1296448"/>
            <a:ext cx="50346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Poppins"/>
              <a:buNone/>
            </a:pPr>
            <a:r>
              <a:rPr lang="pt-PT" sz="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O Mundial da FIFA de 2026 é um evento único numa geração. Não deixe que os cibercriminosos lhe roubem esta experiência - nem os seus dados. Você é a camada mais importante da nossa defesa de segurança. Mantenha-se alerta, em segurança e aproveite os jogos.</a:t>
            </a:r>
            <a:endParaRPr sz="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6" name="Google Shape;226;p10"/>
          <p:cNvSpPr/>
          <p:nvPr/>
        </p:nvSpPr>
        <p:spPr>
          <a:xfrm>
            <a:off x="827067" y="2108579"/>
            <a:ext cx="977849" cy="1222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Poppins"/>
              <a:buNone/>
            </a:pPr>
            <a:r>
              <a:rPr b="1" lang="pt-PT" sz="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Verificação Total</a:t>
            </a:r>
            <a:endParaRPr b="1" sz="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7" name="Google Shape;227;p10"/>
          <p:cNvSpPr/>
          <p:nvPr/>
        </p:nvSpPr>
        <p:spPr>
          <a:xfrm>
            <a:off x="827067" y="2264502"/>
            <a:ext cx="4232383" cy="107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50"/>
              <a:buFont typeface="Poppins"/>
              <a:buNone/>
            </a:pPr>
            <a:r>
              <a:rPr lang="pt-PT" sz="75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Fontes oficiais: FIFA.com, transmissoras autorizadas, contas de redes sociais verificadas</a:t>
            </a:r>
            <a:endParaRPr sz="75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8" name="Google Shape;228;p10"/>
          <p:cNvSpPr/>
          <p:nvPr/>
        </p:nvSpPr>
        <p:spPr>
          <a:xfrm>
            <a:off x="827081" y="2819675"/>
            <a:ext cx="1695000" cy="1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Poppins"/>
              <a:buNone/>
            </a:pPr>
            <a:r>
              <a:rPr b="1" lang="pt-PT" sz="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Proteção das Suas Contas</a:t>
            </a:r>
            <a:endParaRPr b="1" sz="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9" name="Google Shape;229;p10"/>
          <p:cNvSpPr/>
          <p:nvPr/>
        </p:nvSpPr>
        <p:spPr>
          <a:xfrm>
            <a:off x="827067" y="2975589"/>
            <a:ext cx="4232383" cy="107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Poppins"/>
              <a:buNone/>
            </a:pPr>
            <a:r>
              <a:rPr lang="pt-PT" sz="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Palavras-passe únicas + MFA em todas as plataformas, sempre, sem exceções</a:t>
            </a:r>
            <a:endParaRPr sz="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0" name="Google Shape;230;p10"/>
          <p:cNvSpPr/>
          <p:nvPr/>
        </p:nvSpPr>
        <p:spPr>
          <a:xfrm>
            <a:off x="827082" y="3491426"/>
            <a:ext cx="1913700" cy="1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Proteção da Sua Conexão</a:t>
            </a:r>
            <a:endParaRPr/>
          </a:p>
        </p:txBody>
      </p:sp>
      <p:sp>
        <p:nvSpPr>
          <p:cNvPr id="231" name="Google Shape;231;p10"/>
          <p:cNvSpPr/>
          <p:nvPr/>
        </p:nvSpPr>
        <p:spPr>
          <a:xfrm>
            <a:off x="827067" y="3647352"/>
            <a:ext cx="4232383" cy="107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50"/>
              <a:buFont typeface="Poppins"/>
              <a:buNone/>
            </a:pPr>
            <a:r>
              <a:rPr lang="pt-PT" sz="75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VPN em Wi-Fi público, evite redes suspeitas, atualize os seus dispositivos antes de viajar</a:t>
            </a:r>
            <a:endParaRPr sz="75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32" name="Google Shape;232;p10"/>
          <p:cNvGrpSpPr/>
          <p:nvPr/>
        </p:nvGrpSpPr>
        <p:grpSpPr>
          <a:xfrm>
            <a:off x="513038" y="2137374"/>
            <a:ext cx="234668" cy="234668"/>
            <a:chOff x="513038" y="1980842"/>
            <a:chExt cx="234668" cy="234668"/>
          </a:xfrm>
        </p:grpSpPr>
        <p:sp>
          <p:nvSpPr>
            <p:cNvPr id="233" name="Google Shape;233;p10"/>
            <p:cNvSpPr/>
            <p:nvPr/>
          </p:nvSpPr>
          <p:spPr>
            <a:xfrm>
              <a:off x="513038" y="1980842"/>
              <a:ext cx="234668" cy="234668"/>
            </a:xfrm>
            <a:prstGeom prst="roundRect">
              <a:avLst>
                <a:gd fmla="val 21366823" name="adj"/>
              </a:avLst>
            </a:prstGeom>
            <a:solidFill>
              <a:srgbClr val="0B3D9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descr="preencoded.png" id="234" name="Google Shape;234;p10"/>
            <p:cNvSpPr/>
            <p:nvPr/>
          </p:nvSpPr>
          <p:spPr>
            <a:xfrm>
              <a:off x="577548" y="2045352"/>
              <a:ext cx="105581" cy="105581"/>
            </a:xfrm>
            <a:prstGeom prst="rect">
              <a:avLst/>
            </a:prstGeom>
            <a:noFill/>
            <a:ln>
              <a:noFill/>
            </a:ln>
          </p:spPr>
        </p:sp>
      </p:grpSp>
      <p:grpSp>
        <p:nvGrpSpPr>
          <p:cNvPr id="235" name="Google Shape;235;p10"/>
          <p:cNvGrpSpPr/>
          <p:nvPr/>
        </p:nvGrpSpPr>
        <p:grpSpPr>
          <a:xfrm>
            <a:off x="513038" y="2849139"/>
            <a:ext cx="234668" cy="234668"/>
            <a:chOff x="513038" y="2747855"/>
            <a:chExt cx="234668" cy="234668"/>
          </a:xfrm>
        </p:grpSpPr>
        <p:sp>
          <p:nvSpPr>
            <p:cNvPr id="236" name="Google Shape;236;p10"/>
            <p:cNvSpPr/>
            <p:nvPr/>
          </p:nvSpPr>
          <p:spPr>
            <a:xfrm>
              <a:off x="513038" y="2747855"/>
              <a:ext cx="234668" cy="234668"/>
            </a:xfrm>
            <a:prstGeom prst="roundRect">
              <a:avLst>
                <a:gd fmla="val 21366823" name="adj"/>
              </a:avLst>
            </a:prstGeom>
            <a:solidFill>
              <a:srgbClr val="0068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descr="preencoded.png" id="237" name="Google Shape;237;p10"/>
            <p:cNvSpPr/>
            <p:nvPr/>
          </p:nvSpPr>
          <p:spPr>
            <a:xfrm>
              <a:off x="577548" y="2812366"/>
              <a:ext cx="105581" cy="105581"/>
            </a:xfrm>
            <a:prstGeom prst="rect">
              <a:avLst/>
            </a:prstGeom>
            <a:noFill/>
            <a:ln>
              <a:noFill/>
            </a:ln>
          </p:spPr>
        </p:sp>
      </p:grpSp>
      <p:grpSp>
        <p:nvGrpSpPr>
          <p:cNvPr id="238" name="Google Shape;238;p10"/>
          <p:cNvGrpSpPr/>
          <p:nvPr/>
        </p:nvGrpSpPr>
        <p:grpSpPr>
          <a:xfrm>
            <a:off x="513038" y="3510699"/>
            <a:ext cx="234668" cy="234668"/>
            <a:chOff x="513038" y="3514868"/>
            <a:chExt cx="234668" cy="234668"/>
          </a:xfrm>
        </p:grpSpPr>
        <p:sp>
          <p:nvSpPr>
            <p:cNvPr id="239" name="Google Shape;239;p10"/>
            <p:cNvSpPr/>
            <p:nvPr/>
          </p:nvSpPr>
          <p:spPr>
            <a:xfrm>
              <a:off x="513038" y="3514868"/>
              <a:ext cx="234668" cy="234668"/>
            </a:xfrm>
            <a:prstGeom prst="roundRect">
              <a:avLst>
                <a:gd fmla="val 21366823" name="adj"/>
              </a:avLst>
            </a:prstGeom>
            <a:solidFill>
              <a:srgbClr val="C810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descr="preencoded.png" id="240" name="Google Shape;240;p10"/>
            <p:cNvSpPr/>
            <p:nvPr/>
          </p:nvSpPr>
          <p:spPr>
            <a:xfrm>
              <a:off x="577548" y="3579379"/>
              <a:ext cx="105581" cy="105581"/>
            </a:xfrm>
            <a:prstGeom prst="rect">
              <a:avLst/>
            </a:prstGeom>
            <a:noFill/>
            <a:ln>
              <a:noFill/>
            </a:ln>
          </p:spPr>
        </p:sp>
      </p:grpSp>
      <p:grpSp>
        <p:nvGrpSpPr>
          <p:cNvPr id="241" name="Google Shape;241;p10"/>
          <p:cNvGrpSpPr/>
          <p:nvPr/>
        </p:nvGrpSpPr>
        <p:grpSpPr>
          <a:xfrm>
            <a:off x="513038" y="4206190"/>
            <a:ext cx="234668" cy="234668"/>
            <a:chOff x="513038" y="4281881"/>
            <a:chExt cx="234668" cy="234668"/>
          </a:xfrm>
        </p:grpSpPr>
        <p:sp>
          <p:nvSpPr>
            <p:cNvPr id="242" name="Google Shape;242;p10"/>
            <p:cNvSpPr/>
            <p:nvPr/>
          </p:nvSpPr>
          <p:spPr>
            <a:xfrm>
              <a:off x="513038" y="4281881"/>
              <a:ext cx="234668" cy="234668"/>
            </a:xfrm>
            <a:prstGeom prst="roundRect">
              <a:avLst>
                <a:gd fmla="val 21366823" name="adj"/>
              </a:avLst>
            </a:prstGeom>
            <a:solidFill>
              <a:srgbClr val="1A2D6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descr="preencoded.png" id="243" name="Google Shape;243;p10"/>
            <p:cNvSpPr/>
            <p:nvPr/>
          </p:nvSpPr>
          <p:spPr>
            <a:xfrm>
              <a:off x="577548" y="4346392"/>
              <a:ext cx="105581" cy="105581"/>
            </a:xfrm>
            <a:prstGeom prst="rect">
              <a:avLst/>
            </a:prstGeom>
            <a:noFill/>
            <a:ln>
              <a:noFill/>
            </a:ln>
          </p:spPr>
        </p:sp>
      </p:grpSp>
      <p:sp>
        <p:nvSpPr>
          <p:cNvPr id="244" name="Google Shape;244;p10"/>
          <p:cNvSpPr/>
          <p:nvPr/>
        </p:nvSpPr>
        <p:spPr>
          <a:xfrm>
            <a:off x="840018" y="4201300"/>
            <a:ext cx="1695000" cy="1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Poppins"/>
              <a:buNone/>
            </a:pPr>
            <a:r>
              <a:rPr b="1" lang="pt-PT" sz="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Reportar Atividade Suspeita</a:t>
            </a:r>
            <a:endParaRPr/>
          </a:p>
        </p:txBody>
      </p:sp>
      <p:sp>
        <p:nvSpPr>
          <p:cNvPr id="245" name="Google Shape;245;p10"/>
          <p:cNvSpPr/>
          <p:nvPr/>
        </p:nvSpPr>
        <p:spPr>
          <a:xfrm>
            <a:off x="840037" y="4357215"/>
            <a:ext cx="4232383" cy="107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Poppins"/>
              <a:buNone/>
            </a:pPr>
            <a:r>
              <a:rPr lang="pt-PT" sz="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Se vir algo suspeito, comunique - contacte a Segurança Informática imediatamente</a:t>
            </a:r>
            <a:endParaRPr sz="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6" name="Google Shape;246;p10"/>
          <p:cNvSpPr txBox="1"/>
          <p:nvPr/>
        </p:nvSpPr>
        <p:spPr>
          <a:xfrm>
            <a:off x="298357" y="571262"/>
            <a:ext cx="4515689" cy="657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500"/>
              </a:lnSpc>
              <a:spcBef>
                <a:spcPts val="0"/>
              </a:spcBef>
              <a:spcAft>
                <a:spcPts val="0"/>
              </a:spcAft>
              <a:buClr>
                <a:srgbClr val="006847"/>
              </a:buClr>
              <a:buSzPts val="2000"/>
              <a:buFont typeface="Poppins"/>
              <a:buNone/>
            </a:pPr>
            <a:r>
              <a:rPr b="1" lang="pt-PT" sz="2000">
                <a:solidFill>
                  <a:srgbClr val="006847"/>
                </a:solidFill>
                <a:latin typeface="Poppins"/>
                <a:ea typeface="Poppins"/>
                <a:cs typeface="Poppins"/>
                <a:sym typeface="Poppins"/>
              </a:rPr>
              <a:t>Esteja em Segurança - Dentro e Fora de Campo</a:t>
            </a:r>
            <a:endParaRPr/>
          </a:p>
        </p:txBody>
      </p:sp>
      <p:pic>
        <p:nvPicPr>
          <p:cNvPr id="247" name="Google Shape;24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4427" y="246555"/>
            <a:ext cx="611287" cy="238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6847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"/>
          <p:cNvSpPr/>
          <p:nvPr/>
        </p:nvSpPr>
        <p:spPr>
          <a:xfrm>
            <a:off x="404669" y="1773505"/>
            <a:ext cx="8334663" cy="3369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 jogo não acaba com o apito final. As ameaças também não.</a:t>
            </a:r>
            <a:endParaRPr b="1" sz="36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-PT" sz="2400">
                <a:solidFill>
                  <a:srgbClr val="92D050"/>
                </a:solidFill>
                <a:latin typeface="Poppins"/>
                <a:ea typeface="Poppins"/>
                <a:cs typeface="Poppins"/>
                <a:sym typeface="Poppins"/>
              </a:rPr>
              <a:t>Mantenha-se alerta - mantenha-se em segurança no mundo digital</a:t>
            </a:r>
            <a:endParaRPr sz="4000">
              <a:solidFill>
                <a:srgbClr val="92D05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"/>
          <p:cNvSpPr/>
          <p:nvPr/>
        </p:nvSpPr>
        <p:spPr>
          <a:xfrm>
            <a:off x="404648" y="614776"/>
            <a:ext cx="4650845" cy="775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Clr>
                <a:srgbClr val="006847"/>
              </a:buClr>
              <a:buSzPts val="2200"/>
              <a:buFont typeface="Poppins"/>
              <a:buNone/>
            </a:pPr>
            <a:r>
              <a:rPr b="1" lang="pt-PT" sz="2200">
                <a:solidFill>
                  <a:srgbClr val="006847"/>
                </a:solidFill>
                <a:latin typeface="Poppins"/>
                <a:ea typeface="Poppins"/>
                <a:cs typeface="Poppins"/>
                <a:sym typeface="Poppins"/>
              </a:rPr>
              <a:t>Os Cibercriminosos Já Entraram em Campo</a:t>
            </a:r>
            <a:endParaRPr b="1" sz="2200">
              <a:solidFill>
                <a:srgbClr val="0068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404648" y="1360555"/>
            <a:ext cx="4722763" cy="396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3157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50"/>
              <a:buFont typeface="Poppins"/>
              <a:buNone/>
            </a:pPr>
            <a:r>
              <a:rPr lang="pt-PT" sz="95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Os grandes eventos desportivos atraem consistentemente campanhas de phishing, burlas com bilhetes falsos, apps maliciosas e burlas nas redes sociais.</a:t>
            </a:r>
            <a:endParaRPr sz="95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390360" y="2325541"/>
            <a:ext cx="4737051" cy="771046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390360" y="3171757"/>
            <a:ext cx="4737051" cy="771046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390360" y="4017973"/>
            <a:ext cx="4737051" cy="771046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585777" y="2438750"/>
            <a:ext cx="2642400" cy="1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6847"/>
              </a:buClr>
              <a:buSzPts val="1200"/>
              <a:buFont typeface="Poppins"/>
              <a:buNone/>
            </a:pPr>
            <a:r>
              <a:rPr b="1" lang="pt-PT" sz="1200">
                <a:solidFill>
                  <a:srgbClr val="006847"/>
                </a:solidFill>
                <a:latin typeface="Poppins"/>
                <a:ea typeface="Poppins"/>
                <a:cs typeface="Poppins"/>
                <a:sym typeface="Poppins"/>
              </a:rPr>
              <a:t>Domínios Falsos do Mundial</a:t>
            </a:r>
            <a:endParaRPr b="1" sz="1200">
              <a:solidFill>
                <a:srgbClr val="0068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585771" y="2658392"/>
            <a:ext cx="4403378" cy="3249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50"/>
              <a:buFont typeface="Poppins"/>
              <a:buNone/>
            </a:pPr>
            <a:r>
              <a:rPr lang="pt-PT" sz="95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Os investigadores já identificaram websites suspeitos que imitam plataformas de bilhetes e de streaming.</a:t>
            </a:r>
            <a:endParaRPr sz="95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585777" y="3311300"/>
            <a:ext cx="2469000" cy="1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200">
                <a:solidFill>
                  <a:srgbClr val="006847"/>
                </a:solidFill>
                <a:latin typeface="Poppins"/>
                <a:ea typeface="Poppins"/>
                <a:cs typeface="Poppins"/>
                <a:sym typeface="Poppins"/>
              </a:rPr>
              <a:t>Burlas nas Redes Sociais</a:t>
            </a: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585771" y="3530943"/>
            <a:ext cx="4403378" cy="3249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50"/>
              <a:buFont typeface="Poppins"/>
              <a:buNone/>
            </a:pPr>
            <a:r>
              <a:rPr lang="pt-PT" sz="95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Os passatempos falsos e as contas falsificadas disseminam-se rapidamente durante os grandes torneios.</a:t>
            </a:r>
            <a:endParaRPr sz="95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585774" y="4183850"/>
            <a:ext cx="3378600" cy="1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6847"/>
              </a:buClr>
              <a:buSzPts val="1200"/>
              <a:buFont typeface="Poppins"/>
              <a:buNone/>
            </a:pPr>
            <a:r>
              <a:rPr b="1" lang="pt-PT" sz="1200">
                <a:solidFill>
                  <a:srgbClr val="006847"/>
                </a:solidFill>
                <a:latin typeface="Poppins"/>
                <a:ea typeface="Poppins"/>
                <a:cs typeface="Poppins"/>
                <a:sym typeface="Poppins"/>
              </a:rPr>
              <a:t>Os Adeptos São Alvos Preferenciais</a:t>
            </a: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85771" y="4403496"/>
            <a:ext cx="4403378" cy="162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50"/>
              <a:buFont typeface="Poppins"/>
              <a:buNone/>
            </a:pPr>
            <a:r>
              <a:rPr lang="pt-PT" sz="95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Os burlões tiram partido da urgência, do entusiasmo e do medo de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50"/>
              <a:buFont typeface="Poppins"/>
              <a:buNone/>
            </a:pPr>
            <a:r>
              <a:rPr lang="pt-PT" sz="95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perder a oportunidade.</a:t>
            </a:r>
            <a:endParaRPr sz="95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7" name="Google Shape;3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0" y="0"/>
            <a:ext cx="3429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4427" y="246555"/>
            <a:ext cx="611287" cy="238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3"/>
          <p:cNvPicPr preferRelativeResize="0"/>
          <p:nvPr/>
        </p:nvPicPr>
        <p:blipFill rotWithShape="1">
          <a:blip r:embed="rId3">
            <a:alphaModFix/>
          </a:blip>
          <a:srcRect b="0" l="13001" r="0" t="0"/>
          <a:stretch/>
        </p:blipFill>
        <p:spPr>
          <a:xfrm>
            <a:off x="6025662" y="0"/>
            <a:ext cx="311833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3"/>
          <p:cNvSpPr/>
          <p:nvPr/>
        </p:nvSpPr>
        <p:spPr>
          <a:xfrm>
            <a:off x="3895561" y="1902361"/>
            <a:ext cx="2599002" cy="3069689"/>
          </a:xfrm>
          <a:prstGeom prst="roundRect">
            <a:avLst>
              <a:gd fmla="val 6406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" name="Google Shape;46;p3"/>
          <p:cNvSpPr/>
          <p:nvPr/>
        </p:nvSpPr>
        <p:spPr>
          <a:xfrm>
            <a:off x="410840" y="1329780"/>
            <a:ext cx="3265810" cy="10511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Poppins"/>
              <a:buNone/>
            </a:pPr>
            <a:r>
              <a:rPr lang="pt-PT" sz="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Os websites fraudulentos de bilhetes estão a multiplicar-se a um ritmo alarmante - muitos não se conseguem distinguir da plataforma oficial da FIFA. Milhares de adeptos já reportaram ter pago centenas a milhares de dólares por bilhetes que nunca chegaram às suas mãos. Os burlões clonam a marca oficial, usam nomes de domínio convincentes e desaparecem após o pagamento.</a:t>
            </a:r>
            <a:endParaRPr sz="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" name="Google Shape;47;p3"/>
          <p:cNvSpPr/>
          <p:nvPr/>
        </p:nvSpPr>
        <p:spPr>
          <a:xfrm>
            <a:off x="410841" y="2591684"/>
            <a:ext cx="1284000" cy="1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Verificação da Fonte</a:t>
            </a: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410841" y="2760270"/>
            <a:ext cx="27795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Poppins"/>
              <a:buNone/>
            </a:pPr>
            <a:r>
              <a:rPr lang="pt-PT" sz="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Adquira bilhetes apenas através do site </a:t>
            </a:r>
            <a:r>
              <a:rPr b="1" lang="pt-PT" sz="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FIFA.com</a:t>
            </a:r>
            <a:r>
              <a:rPr lang="pt-PT" sz="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 ou de revendedores oficialmente autorizados. Guarde o site oficial nos favoritos.</a:t>
            </a:r>
            <a:endParaRPr sz="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" name="Google Shape;49;p3"/>
          <p:cNvSpPr/>
          <p:nvPr/>
        </p:nvSpPr>
        <p:spPr>
          <a:xfrm>
            <a:off x="394424" y="3477821"/>
            <a:ext cx="1967400" cy="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Poppins"/>
              <a:buNone/>
            </a:pPr>
            <a:r>
              <a:rPr b="1" lang="pt-PT" sz="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Verificação do URL com Atenção</a:t>
            </a: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394427" y="3646401"/>
            <a:ext cx="2436688" cy="3003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Poppins"/>
              <a:buNone/>
            </a:pPr>
            <a:r>
              <a:rPr lang="pt-PT" sz="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Procure erros ortográficos subtis como"f1fa.com" ou"fifa-tickets2026.net" - sinais inequívocos de burla.</a:t>
            </a:r>
            <a:endParaRPr sz="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" name="Google Shape;51;p3"/>
          <p:cNvSpPr/>
          <p:nvPr/>
        </p:nvSpPr>
        <p:spPr>
          <a:xfrm>
            <a:off x="410857" y="4265000"/>
            <a:ext cx="2481600" cy="1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Nunca Pague por Transferência Bancária</a:t>
            </a:r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410840" y="4433590"/>
            <a:ext cx="2617663" cy="3003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Poppins"/>
              <a:buNone/>
            </a:pPr>
            <a:r>
              <a:rPr lang="pt-PT" sz="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Os burlões preferem métodos de pagamento não rastreáveis. Por isso, utilize somente cartões de crédito com proteção contra burlas.</a:t>
            </a:r>
            <a:endParaRPr sz="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" name="Google Shape;53;p3"/>
          <p:cNvSpPr/>
          <p:nvPr/>
        </p:nvSpPr>
        <p:spPr>
          <a:xfrm>
            <a:off x="4168825" y="2058016"/>
            <a:ext cx="1284000" cy="1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Poppins"/>
              <a:buNone/>
            </a:pPr>
            <a:r>
              <a:rPr lang="pt-PT" sz="10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Sinais de Alerta</a:t>
            </a:r>
            <a:endParaRPr sz="10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" name="Google Shape;54;p3"/>
          <p:cNvSpPr/>
          <p:nvPr/>
        </p:nvSpPr>
        <p:spPr>
          <a:xfrm>
            <a:off x="3999534" y="2401659"/>
            <a:ext cx="2316900" cy="22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61925" lvl="0" marL="342900" marR="0" rtl="0" algn="l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NTR"/>
              <a:buChar char="🚩"/>
            </a:pPr>
            <a:r>
              <a:rPr lang="pt-PT" sz="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Preços muito abaixo do valor normal.</a:t>
            </a:r>
            <a:endParaRPr sz="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61925" lvl="0" marL="342900" marR="0" rtl="0" algn="l">
              <a:lnSpc>
                <a:spcPct val="14375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NTR"/>
              <a:buChar char="🚩"/>
            </a:pPr>
            <a:r>
              <a:rPr lang="pt-PT" sz="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Pressão para “comprar já antes que se esgotem”.</a:t>
            </a:r>
            <a:endParaRPr sz="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61925" lvl="0" marL="342900" marR="0" rtl="0" algn="l">
              <a:lnSpc>
                <a:spcPct val="14375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NTR"/>
              <a:buChar char="🚩"/>
            </a:pPr>
            <a:r>
              <a:rPr lang="pt-PT" sz="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Sem conexão segura HTTPS.</a:t>
            </a:r>
            <a:endParaRPr sz="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61925" lvl="0" marL="342900" marR="0" rtl="0" algn="l">
              <a:lnSpc>
                <a:spcPct val="14375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NTR"/>
              <a:buChar char="🚩"/>
            </a:pPr>
            <a:r>
              <a:rPr lang="pt-PT" sz="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Pagamento por criptomoeda ou transferência bancária.</a:t>
            </a:r>
            <a:endParaRPr sz="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61925" lvl="0" marL="342900" marR="0" rtl="0" algn="l">
              <a:lnSpc>
                <a:spcPct val="14375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NTR"/>
              <a:buChar char="🚩"/>
            </a:pPr>
            <a:r>
              <a:rPr lang="pt-PT" sz="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Sem informações de contacto verificáveis de vendedor.</a:t>
            </a:r>
            <a:endParaRPr sz="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61925" lvl="0" marL="342900" marR="0" rtl="0" algn="l">
              <a:lnSpc>
                <a:spcPct val="14375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NTR"/>
              <a:buChar char="🚩"/>
            </a:pPr>
            <a:r>
              <a:rPr lang="pt-PT" sz="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Erros gramaticais ou marca inconsistente.</a:t>
            </a:r>
            <a:endParaRPr sz="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" name="Google Shape;55;p3"/>
          <p:cNvSpPr txBox="1"/>
          <p:nvPr/>
        </p:nvSpPr>
        <p:spPr>
          <a:xfrm>
            <a:off x="302419" y="536342"/>
            <a:ext cx="4441031" cy="7180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rgbClr val="006847"/>
              </a:buClr>
              <a:buSzPts val="1800"/>
              <a:buFont typeface="Poppins"/>
              <a:buNone/>
            </a:pPr>
            <a:r>
              <a:rPr b="1" lang="pt-PT" sz="1800">
                <a:solidFill>
                  <a:srgbClr val="006847"/>
                </a:solidFill>
                <a:latin typeface="Poppins"/>
                <a:ea typeface="Poppins"/>
                <a:cs typeface="Poppins"/>
                <a:sym typeface="Poppins"/>
              </a:rPr>
              <a:t>Burlas com Bilhetes Falsos: </a:t>
            </a:r>
            <a:endParaRPr/>
          </a:p>
          <a:p>
            <a:pPr indent="0" lvl="0" marL="0" marR="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rgbClr val="006847"/>
              </a:buClr>
              <a:buSzPts val="1800"/>
              <a:buFont typeface="Poppins"/>
              <a:buNone/>
            </a:pPr>
            <a:r>
              <a:rPr b="1" lang="pt-PT" sz="1800">
                <a:solidFill>
                  <a:srgbClr val="006847"/>
                </a:solidFill>
                <a:latin typeface="Poppins"/>
                <a:ea typeface="Poppins"/>
                <a:cs typeface="Poppins"/>
                <a:sym typeface="Poppins"/>
              </a:rPr>
              <a:t>O Truque Mais Antigo</a:t>
            </a:r>
            <a:endParaRPr/>
          </a:p>
        </p:txBody>
      </p:sp>
      <p:pic>
        <p:nvPicPr>
          <p:cNvPr id="56" name="Google Shape;5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4427" y="246555"/>
            <a:ext cx="611287" cy="2387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" name="Google Shape;57;p3"/>
          <p:cNvCxnSpPr/>
          <p:nvPr/>
        </p:nvCxnSpPr>
        <p:spPr>
          <a:xfrm>
            <a:off x="410841" y="3305101"/>
            <a:ext cx="3046734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58" name="Google Shape;58;p3"/>
          <p:cNvCxnSpPr/>
          <p:nvPr/>
        </p:nvCxnSpPr>
        <p:spPr>
          <a:xfrm>
            <a:off x="410841" y="4181401"/>
            <a:ext cx="3046734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"/>
          <p:cNvSpPr/>
          <p:nvPr/>
        </p:nvSpPr>
        <p:spPr>
          <a:xfrm>
            <a:off x="885710" y="2257424"/>
            <a:ext cx="2502314" cy="2124075"/>
          </a:xfrm>
          <a:prstGeom prst="roundRect">
            <a:avLst>
              <a:gd fmla="val 6406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" name="Google Shape;65;p4"/>
          <p:cNvSpPr/>
          <p:nvPr/>
        </p:nvSpPr>
        <p:spPr>
          <a:xfrm>
            <a:off x="3453520" y="2257424"/>
            <a:ext cx="2502314" cy="2124075"/>
          </a:xfrm>
          <a:prstGeom prst="roundRect">
            <a:avLst>
              <a:gd fmla="val 6406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" name="Google Shape;66;p4"/>
          <p:cNvSpPr/>
          <p:nvPr/>
        </p:nvSpPr>
        <p:spPr>
          <a:xfrm>
            <a:off x="6030855" y="2257424"/>
            <a:ext cx="2502314" cy="2124075"/>
          </a:xfrm>
          <a:prstGeom prst="roundRect">
            <a:avLst>
              <a:gd fmla="val 6406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" name="Google Shape;67;p4"/>
          <p:cNvSpPr/>
          <p:nvPr/>
        </p:nvSpPr>
        <p:spPr>
          <a:xfrm>
            <a:off x="420217" y="560412"/>
            <a:ext cx="3233886" cy="3875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8636"/>
              </a:lnSpc>
              <a:spcBef>
                <a:spcPts val="0"/>
              </a:spcBef>
              <a:spcAft>
                <a:spcPts val="0"/>
              </a:spcAft>
              <a:buClr>
                <a:srgbClr val="006847"/>
              </a:buClr>
              <a:buSzPts val="2200"/>
              <a:buFont typeface="Poppins"/>
              <a:buNone/>
            </a:pPr>
            <a:r>
              <a:rPr b="1" lang="pt-PT" sz="2200">
                <a:solidFill>
                  <a:srgbClr val="006847"/>
                </a:solidFill>
                <a:latin typeface="Poppins"/>
                <a:ea typeface="Poppins"/>
                <a:cs typeface="Poppins"/>
                <a:sym typeface="Poppins"/>
              </a:rPr>
              <a:t>Quem São os Alvos?</a:t>
            </a:r>
            <a:endParaRPr/>
          </a:p>
        </p:txBody>
      </p:sp>
      <p:sp>
        <p:nvSpPr>
          <p:cNvPr id="68" name="Google Shape;68;p4"/>
          <p:cNvSpPr/>
          <p:nvPr/>
        </p:nvSpPr>
        <p:spPr>
          <a:xfrm>
            <a:off x="390930" y="975493"/>
            <a:ext cx="8151763" cy="198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Poppins"/>
              <a:buNone/>
            </a:pPr>
            <a:r>
              <a:rPr lang="pt-PT" sz="9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Os cibercriminosos lançam uma rede ampla durante o Mundial de 2026 - explorando o entusiasmo dos adeptos, viajantes e colaboradores.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Poppins"/>
              <a:buNone/>
            </a:pPr>
            <a:r>
              <a:rPr lang="pt-PT" sz="9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Ninguém está imune.</a:t>
            </a:r>
            <a:endParaRPr sz="9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preencoded.png" id="69" name="Google Shape;6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3079" y="1810495"/>
            <a:ext cx="1627577" cy="1005881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</p:spPr>
      </p:pic>
      <p:sp>
        <p:nvSpPr>
          <p:cNvPr id="70" name="Google Shape;70;p4"/>
          <p:cNvSpPr/>
          <p:nvPr/>
        </p:nvSpPr>
        <p:spPr>
          <a:xfrm>
            <a:off x="1361584" y="3088134"/>
            <a:ext cx="1550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6847"/>
              </a:buClr>
              <a:buSzPts val="1100"/>
              <a:buFont typeface="Poppins"/>
              <a:buNone/>
            </a:pPr>
            <a:r>
              <a:rPr b="1" lang="pt-PT" sz="1100">
                <a:solidFill>
                  <a:srgbClr val="006847"/>
                </a:solidFill>
                <a:latin typeface="Poppins"/>
                <a:ea typeface="Poppins"/>
                <a:cs typeface="Poppins"/>
                <a:sym typeface="Poppins"/>
              </a:rPr>
              <a:t>Adeptos em Viagem</a:t>
            </a:r>
            <a:endParaRPr b="1" sz="1100">
              <a:solidFill>
                <a:srgbClr val="0068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" name="Google Shape;71;p4"/>
          <p:cNvSpPr/>
          <p:nvPr/>
        </p:nvSpPr>
        <p:spPr>
          <a:xfrm>
            <a:off x="1109509" y="3475509"/>
            <a:ext cx="2054717" cy="595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Poppins"/>
              <a:buNone/>
            </a:pPr>
            <a:r>
              <a:rPr lang="pt-PT" sz="9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Reservam bilhetes, hotéis e experiências online - são alvos preferenciais de sites falsos, e-mails de phishing e burlas de viagem.</a:t>
            </a:r>
            <a:endParaRPr sz="9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preencoded.png" id="72" name="Google Shape;7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90889" y="1810495"/>
            <a:ext cx="1627577" cy="1005881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</p:spPr>
      </p:pic>
      <p:sp>
        <p:nvSpPr>
          <p:cNvPr id="73" name="Google Shape;73;p4"/>
          <p:cNvSpPr/>
          <p:nvPr/>
        </p:nvSpPr>
        <p:spPr>
          <a:xfrm>
            <a:off x="3929394" y="3088134"/>
            <a:ext cx="1550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100">
                <a:solidFill>
                  <a:srgbClr val="006847"/>
                </a:solidFill>
                <a:latin typeface="Poppins"/>
                <a:ea typeface="Poppins"/>
                <a:cs typeface="Poppins"/>
                <a:sym typeface="Poppins"/>
              </a:rPr>
              <a:t>Espectadores em Casa</a:t>
            </a:r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3615460" y="3475509"/>
            <a:ext cx="2178435" cy="595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Poppins"/>
              <a:buNone/>
            </a:pPr>
            <a:r>
              <a:rPr lang="pt-PT" sz="9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Procuram transmissões, resumos e apps de apostas - vulneráveis a transferências maliciosas, portais de streaming falsos e roubo de credenciais.</a:t>
            </a:r>
            <a:endParaRPr sz="9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preencoded.png" id="75" name="Google Shape;7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68224" y="1810495"/>
            <a:ext cx="1627577" cy="1005881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</p:spPr>
      </p:pic>
      <p:sp>
        <p:nvSpPr>
          <p:cNvPr id="76" name="Google Shape;76;p4"/>
          <p:cNvSpPr/>
          <p:nvPr/>
        </p:nvSpPr>
        <p:spPr>
          <a:xfrm>
            <a:off x="6506729" y="3088134"/>
            <a:ext cx="1550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6847"/>
              </a:buClr>
              <a:buSzPts val="1100"/>
              <a:buFont typeface="Poppins"/>
              <a:buNone/>
            </a:pPr>
            <a:r>
              <a:rPr b="1" lang="pt-PT" sz="1100">
                <a:solidFill>
                  <a:srgbClr val="006847"/>
                </a:solidFill>
                <a:latin typeface="Poppins"/>
                <a:ea typeface="Poppins"/>
                <a:cs typeface="Poppins"/>
                <a:sym typeface="Poppins"/>
              </a:rPr>
              <a:t>Colaboradores Empresariais</a:t>
            </a: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6282166" y="3475509"/>
            <a:ext cx="1999692" cy="595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Poppins"/>
              <a:buNone/>
            </a:pPr>
            <a:r>
              <a:rPr lang="pt-PT" sz="9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Acedem a conteúdos de adeptos em dispositivos de trabalho - criando pontos de entrada para malware, fugas de dados e comprometimento da rede da sua empresa.</a:t>
            </a:r>
            <a:endParaRPr sz="9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8" name="Google Shape;78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4427" y="246555"/>
            <a:ext cx="611287" cy="238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/>
          <p:nvPr/>
        </p:nvSpPr>
        <p:spPr>
          <a:xfrm>
            <a:off x="6013252" y="1966295"/>
            <a:ext cx="2667022" cy="1691752"/>
          </a:xfrm>
          <a:prstGeom prst="roundRect">
            <a:avLst>
              <a:gd fmla="val 6406" name="adj"/>
            </a:avLst>
          </a:prstGeom>
          <a:solidFill>
            <a:srgbClr val="0068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5" name="Google Shape;85;p5"/>
          <p:cNvSpPr/>
          <p:nvPr/>
        </p:nvSpPr>
        <p:spPr>
          <a:xfrm>
            <a:off x="3238452" y="1966295"/>
            <a:ext cx="2667022" cy="1691752"/>
          </a:xfrm>
          <a:prstGeom prst="roundRect">
            <a:avLst>
              <a:gd fmla="val 6406" name="adj"/>
            </a:avLst>
          </a:prstGeom>
          <a:solidFill>
            <a:srgbClr val="0068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" name="Google Shape;86;p5"/>
          <p:cNvSpPr/>
          <p:nvPr/>
        </p:nvSpPr>
        <p:spPr>
          <a:xfrm>
            <a:off x="463652" y="1966295"/>
            <a:ext cx="2667022" cy="1691752"/>
          </a:xfrm>
          <a:prstGeom prst="roundRect">
            <a:avLst>
              <a:gd fmla="val 6406" name="adj"/>
            </a:avLst>
          </a:prstGeom>
          <a:solidFill>
            <a:srgbClr val="0068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7" name="Google Shape;87;p5"/>
          <p:cNvSpPr/>
          <p:nvPr/>
        </p:nvSpPr>
        <p:spPr>
          <a:xfrm>
            <a:off x="413477" y="940441"/>
            <a:ext cx="8151763" cy="396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Poppins"/>
              <a:buNone/>
            </a:pPr>
            <a:r>
              <a:rPr lang="pt-PT" sz="9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Com os direitos de streaming legítimos protegidos por assinaturas pagas, milhões de adeptos procuram transmissões “gratuitas” do Mundial - caindo diretamente nas armadilhas dos cibercriminosos. As apps falsas e sites de streaming fraudulentos distribuem malware, roubam credenciais e esvaziam contas bancárias.</a:t>
            </a:r>
            <a:endParaRPr sz="9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8" name="Google Shape;88;p5"/>
          <p:cNvSpPr/>
          <p:nvPr/>
        </p:nvSpPr>
        <p:spPr>
          <a:xfrm>
            <a:off x="677242" y="2243510"/>
            <a:ext cx="1550566" cy="193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05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Apps Maliciosas</a:t>
            </a:r>
            <a:endParaRPr/>
          </a:p>
        </p:txBody>
      </p:sp>
      <p:sp>
        <p:nvSpPr>
          <p:cNvPr id="89" name="Google Shape;89;p5"/>
          <p:cNvSpPr/>
          <p:nvPr/>
        </p:nvSpPr>
        <p:spPr>
          <a:xfrm>
            <a:off x="677242" y="2511772"/>
            <a:ext cx="2315170" cy="992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None/>
            </a:pPr>
            <a:r>
              <a:rPr lang="pt-PT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Apps falsas “FIFA 2026 Live” recheadas de spyware surgem em lojas de apps de terceiros e em anúncios nas redes sociais. Após a sua instalação, acedem aos seus contactos, câmara e apps bancárias.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0" name="Google Shape;90;p5"/>
          <p:cNvSpPr/>
          <p:nvPr/>
        </p:nvSpPr>
        <p:spPr>
          <a:xfrm>
            <a:off x="3435776" y="2243500"/>
            <a:ext cx="21855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Poppins"/>
              <a:buNone/>
            </a:pPr>
            <a:r>
              <a:rPr b="1" lang="pt-PT" sz="105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Sites de Streaming Falsos</a:t>
            </a:r>
            <a:endParaRPr/>
          </a:p>
        </p:txBody>
      </p:sp>
      <p:sp>
        <p:nvSpPr>
          <p:cNvPr id="91" name="Google Shape;91;p5"/>
          <p:cNvSpPr/>
          <p:nvPr/>
        </p:nvSpPr>
        <p:spPr>
          <a:xfrm>
            <a:off x="3435772" y="2511772"/>
            <a:ext cx="2315245" cy="992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None/>
            </a:pPr>
            <a:r>
              <a:rPr lang="pt-PT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Sites que prometem “transmissões grátis em HD” redirecionam para páginas maliciosas, desencadeiam transferências automáticos ou forçam falsos avisos de atualização de software para instalar ransomware.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" name="Google Shape;92;p5"/>
          <p:cNvSpPr/>
          <p:nvPr/>
        </p:nvSpPr>
        <p:spPr>
          <a:xfrm>
            <a:off x="6194375" y="2243500"/>
            <a:ext cx="24858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05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Recolha de Dados de Pagamento</a:t>
            </a:r>
            <a:endParaRPr/>
          </a:p>
        </p:txBody>
      </p:sp>
      <p:sp>
        <p:nvSpPr>
          <p:cNvPr id="93" name="Google Shape;93;p5"/>
          <p:cNvSpPr/>
          <p:nvPr/>
        </p:nvSpPr>
        <p:spPr>
          <a:xfrm>
            <a:off x="6194375" y="2511772"/>
            <a:ext cx="2315170" cy="793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None/>
            </a:pPr>
            <a:r>
              <a:rPr lang="pt-PT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Muitas plataformas falsas solicitam pagamento para “acesso Hd” ou “visualização sem anúncios” - apanhado os dados do seu cartão sem qualquer intenção de prestar tal serviço.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4" name="Google Shape;94;p5"/>
          <p:cNvSpPr/>
          <p:nvPr/>
        </p:nvSpPr>
        <p:spPr>
          <a:xfrm>
            <a:off x="463652" y="3755876"/>
            <a:ext cx="7956352" cy="222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00"/>
              <a:buFont typeface="Poppins"/>
              <a:buNone/>
            </a:pPr>
            <a:r>
              <a:rPr lang="pt-PT" sz="7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Assista só a transmissões de emissoras oficiais como Fox Sports, TSN, Televisa e FIFA+, ou outras que estejam disponíveis no seu país. Descarregue apps exclusivamente da Apple App Store ou do Google Play.</a:t>
            </a:r>
            <a:endParaRPr sz="7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95" name="Google Shape;95;p5"/>
          <p:cNvGrpSpPr/>
          <p:nvPr/>
        </p:nvGrpSpPr>
        <p:grpSpPr>
          <a:xfrm>
            <a:off x="1808533" y="3867373"/>
            <a:ext cx="351417" cy="152398"/>
            <a:chOff x="7292049" y="3912348"/>
            <a:chExt cx="351417" cy="152398"/>
          </a:xfrm>
        </p:grpSpPr>
        <p:pic>
          <p:nvPicPr>
            <p:cNvPr id="96" name="Google Shape;96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292049" y="3912348"/>
              <a:ext cx="137068" cy="1370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06398" y="3913383"/>
              <a:ext cx="137068" cy="15136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8" name="Google Shape;98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4427" y="246555"/>
            <a:ext cx="611287" cy="23875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5"/>
          <p:cNvSpPr txBox="1"/>
          <p:nvPr/>
        </p:nvSpPr>
        <p:spPr>
          <a:xfrm>
            <a:off x="309042" y="507473"/>
            <a:ext cx="5995986" cy="426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2777"/>
              </a:lnSpc>
              <a:spcBef>
                <a:spcPts val="0"/>
              </a:spcBef>
              <a:spcAft>
                <a:spcPts val="0"/>
              </a:spcAft>
              <a:buClr>
                <a:srgbClr val="006847"/>
              </a:buClr>
              <a:buSzPts val="1800"/>
              <a:buFont typeface="Poppins"/>
              <a:buNone/>
            </a:pPr>
            <a:r>
              <a:rPr b="1" lang="pt-PT" sz="1800">
                <a:solidFill>
                  <a:srgbClr val="006847"/>
                </a:solidFill>
                <a:latin typeface="Poppins"/>
                <a:ea typeface="Poppins"/>
                <a:cs typeface="Poppins"/>
                <a:sym typeface="Poppins"/>
              </a:rPr>
              <a:t>Burlas de Streaming e Apps Falsas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05" name="Google Shape;10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0" y="0"/>
            <a:ext cx="3429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6"/>
          <p:cNvSpPr/>
          <p:nvPr/>
        </p:nvSpPr>
        <p:spPr>
          <a:xfrm>
            <a:off x="394426" y="986727"/>
            <a:ext cx="5015773" cy="6189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As apps falsas de apostas, fantasy leagues e burlas de “vitórias garantidas” tornam-se cada vez mais comuns durante grandes jogos.</a:t>
            </a:r>
            <a:endParaRPr/>
          </a:p>
        </p:txBody>
      </p:sp>
      <p:sp>
        <p:nvSpPr>
          <p:cNvPr id="107" name="Google Shape;107;p6"/>
          <p:cNvSpPr/>
          <p:nvPr/>
        </p:nvSpPr>
        <p:spPr>
          <a:xfrm>
            <a:off x="410855" y="1814800"/>
            <a:ext cx="2243400" cy="1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100"/>
              <a:buFont typeface="Poppins"/>
              <a:buNone/>
            </a:pPr>
            <a:r>
              <a:rPr b="1" lang="pt-PT" sz="1100">
                <a:solidFill>
                  <a:srgbClr val="00B050"/>
                </a:solidFill>
                <a:latin typeface="Poppins"/>
                <a:ea typeface="Poppins"/>
                <a:cs typeface="Poppins"/>
                <a:sym typeface="Poppins"/>
              </a:rPr>
              <a:t>Verificação do Licenciamento</a:t>
            </a:r>
            <a:endParaRPr b="1" sz="1100">
              <a:solidFill>
                <a:srgbClr val="00B05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" name="Google Shape;108;p6"/>
          <p:cNvSpPr/>
          <p:nvPr/>
        </p:nvSpPr>
        <p:spPr>
          <a:xfrm>
            <a:off x="410841" y="2051502"/>
            <a:ext cx="47910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50"/>
              <a:buFont typeface="Poppins"/>
              <a:buNone/>
            </a:pPr>
            <a:r>
              <a:rPr lang="pt-PT" sz="85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As plataformas de apostas legítimas apresentam números de licença regulamentares de autoridades de jogo reconhecidas. Sem licença? Saia imediatamente - o seu depósito corre sério risco de desaparecer.</a:t>
            </a:r>
            <a:endParaRPr sz="85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" name="Google Shape;109;p6"/>
          <p:cNvSpPr/>
          <p:nvPr/>
        </p:nvSpPr>
        <p:spPr>
          <a:xfrm>
            <a:off x="410860" y="2738742"/>
            <a:ext cx="3347700" cy="1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100"/>
              <a:buFont typeface="Poppins"/>
              <a:buNone/>
            </a:pPr>
            <a:r>
              <a:rPr b="1" lang="pt-PT" sz="1100">
                <a:solidFill>
                  <a:srgbClr val="00B050"/>
                </a:solidFill>
                <a:latin typeface="Poppins"/>
                <a:ea typeface="Poppins"/>
                <a:cs typeface="Poppins"/>
                <a:sym typeface="Poppins"/>
              </a:rPr>
              <a:t>Cuidado com “Vitórias Garantidas”</a:t>
            </a:r>
            <a:endParaRPr b="1" sz="1100">
              <a:solidFill>
                <a:srgbClr val="00B05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0" name="Google Shape;110;p6"/>
          <p:cNvSpPr/>
          <p:nvPr/>
        </p:nvSpPr>
        <p:spPr>
          <a:xfrm>
            <a:off x="410841" y="2975462"/>
            <a:ext cx="47910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50"/>
              <a:buFont typeface="Poppins"/>
              <a:buNone/>
            </a:pPr>
            <a:r>
              <a:rPr lang="pt-PT" sz="85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Nenhum serviço pode saber garantidamente qual é o resultado de algum jogo. Isto são burlas concebidas para obter taxas de subscrição e dados pessoais. Bloqueie e denuncie qualquer conta que faça tais alegações.</a:t>
            </a:r>
            <a:endParaRPr sz="85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" name="Google Shape;111;p6"/>
          <p:cNvSpPr/>
          <p:nvPr/>
        </p:nvSpPr>
        <p:spPr>
          <a:xfrm>
            <a:off x="410856" y="3677717"/>
            <a:ext cx="2362500" cy="1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100">
                <a:solidFill>
                  <a:srgbClr val="00B050"/>
                </a:solidFill>
                <a:latin typeface="Poppins"/>
                <a:ea typeface="Poppins"/>
                <a:cs typeface="Poppins"/>
                <a:sym typeface="Poppins"/>
              </a:rPr>
              <a:t>Seguir a Política da Empresa</a:t>
            </a:r>
            <a:endParaRPr/>
          </a:p>
        </p:txBody>
      </p:sp>
      <p:sp>
        <p:nvSpPr>
          <p:cNvPr id="112" name="Google Shape;112;p6"/>
          <p:cNvSpPr/>
          <p:nvPr/>
        </p:nvSpPr>
        <p:spPr>
          <a:xfrm>
            <a:off x="410841" y="3914420"/>
            <a:ext cx="4791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50"/>
              <a:buFont typeface="Poppins"/>
              <a:buNone/>
            </a:pPr>
            <a:r>
              <a:rPr lang="pt-PT" sz="85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Nunca aceda a plataformas de apostas ou fantasy leagues em dispositivos ou redes da empresa. Mantenha a sua vida digital pessoal e profissional completamente separadas.</a:t>
            </a:r>
            <a:endParaRPr sz="85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3" name="Google Shape;11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4427" y="246555"/>
            <a:ext cx="611287" cy="2387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6"/>
          <p:cNvCxnSpPr/>
          <p:nvPr/>
        </p:nvCxnSpPr>
        <p:spPr>
          <a:xfrm>
            <a:off x="410841" y="2593050"/>
            <a:ext cx="49041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15" name="Google Shape;115;p6"/>
          <p:cNvSpPr txBox="1"/>
          <p:nvPr/>
        </p:nvSpPr>
        <p:spPr>
          <a:xfrm>
            <a:off x="314326" y="522639"/>
            <a:ext cx="5400673" cy="4334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2000">
                <a:solidFill>
                  <a:srgbClr val="006847"/>
                </a:solidFill>
                <a:latin typeface="Poppins"/>
                <a:ea typeface="Poppins"/>
                <a:cs typeface="Poppins"/>
                <a:sym typeface="Poppins"/>
              </a:rPr>
              <a:t>Burlas em Apostas e Fantasy Leagues</a:t>
            </a:r>
            <a:endParaRPr b="1" sz="2000">
              <a:solidFill>
                <a:srgbClr val="0068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16" name="Google Shape;116;p6"/>
          <p:cNvCxnSpPr/>
          <p:nvPr/>
        </p:nvCxnSpPr>
        <p:spPr>
          <a:xfrm>
            <a:off x="410841" y="3526099"/>
            <a:ext cx="49041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427" y="246555"/>
            <a:ext cx="611287" cy="23875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7"/>
          <p:cNvSpPr txBox="1"/>
          <p:nvPr/>
        </p:nvSpPr>
        <p:spPr>
          <a:xfrm>
            <a:off x="316574" y="569994"/>
            <a:ext cx="8022895" cy="368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9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800">
                <a:solidFill>
                  <a:srgbClr val="006847"/>
                </a:solidFill>
                <a:latin typeface="Poppins"/>
                <a:ea typeface="Poppins"/>
                <a:cs typeface="Poppins"/>
                <a:sym typeface="Poppins"/>
              </a:rPr>
              <a:t>Usurpação de Identidade e Phishing nas Redes Sociais</a:t>
            </a:r>
            <a:endParaRPr/>
          </a:p>
        </p:txBody>
      </p:sp>
      <p:cxnSp>
        <p:nvCxnSpPr>
          <p:cNvPr id="124" name="Google Shape;124;p7"/>
          <p:cNvCxnSpPr/>
          <p:nvPr/>
        </p:nvCxnSpPr>
        <p:spPr>
          <a:xfrm>
            <a:off x="394427" y="5649454"/>
            <a:ext cx="4904109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25" name="Google Shape;125;p7"/>
          <p:cNvSpPr/>
          <p:nvPr/>
        </p:nvSpPr>
        <p:spPr>
          <a:xfrm>
            <a:off x="738096" y="1333501"/>
            <a:ext cx="3551964" cy="3426428"/>
          </a:xfrm>
          <a:prstGeom prst="roundRect">
            <a:avLst>
              <a:gd fmla="val 6406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6" name="Google Shape;126;p7"/>
          <p:cNvSpPr/>
          <p:nvPr/>
        </p:nvSpPr>
        <p:spPr>
          <a:xfrm>
            <a:off x="1019852" y="1594780"/>
            <a:ext cx="2641500" cy="1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100">
                <a:solidFill>
                  <a:srgbClr val="00B050"/>
                </a:solidFill>
                <a:latin typeface="Poppins"/>
                <a:ea typeface="Poppins"/>
                <a:cs typeface="Poppins"/>
                <a:sym typeface="Poppins"/>
              </a:rPr>
              <a:t>O Que Deve Ter em Atenção</a:t>
            </a:r>
            <a:endParaRPr/>
          </a:p>
        </p:txBody>
      </p:sp>
      <p:sp>
        <p:nvSpPr>
          <p:cNvPr id="127" name="Google Shape;127;p7"/>
          <p:cNvSpPr/>
          <p:nvPr/>
        </p:nvSpPr>
        <p:spPr>
          <a:xfrm>
            <a:off x="1039585" y="1796458"/>
            <a:ext cx="3045740" cy="588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Contas falsas que se fazem passar pela FIFA, jogadores, patrocinadores e federações de futebol são frequentemente utilizadas para difundir links de phishing, passatempos falsos e burlas durante grandes jogos.</a:t>
            </a:r>
            <a:endParaRPr/>
          </a:p>
        </p:txBody>
      </p:sp>
      <p:sp>
        <p:nvSpPr>
          <p:cNvPr id="128" name="Google Shape;128;p7"/>
          <p:cNvSpPr/>
          <p:nvPr/>
        </p:nvSpPr>
        <p:spPr>
          <a:xfrm>
            <a:off x="1186635" y="2614239"/>
            <a:ext cx="2558935" cy="3867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38112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Falsos passatempos de “bilhetes VIP” que roubam credenciais de acesso.</a:t>
            </a:r>
            <a:endParaRPr/>
          </a:p>
        </p:txBody>
      </p:sp>
      <p:sp>
        <p:nvSpPr>
          <p:cNvPr id="129" name="Google Shape;129;p7"/>
          <p:cNvSpPr txBox="1"/>
          <p:nvPr/>
        </p:nvSpPr>
        <p:spPr>
          <a:xfrm>
            <a:off x="1258348" y="3373761"/>
            <a:ext cx="270501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Contas falsas de jogadores a promover burlas e artigos contrafeitos.</a:t>
            </a:r>
            <a:endParaRPr/>
          </a:p>
        </p:txBody>
      </p:sp>
      <p:sp>
        <p:nvSpPr>
          <p:cNvPr id="130" name="Google Shape;130;p7"/>
          <p:cNvSpPr txBox="1"/>
          <p:nvPr/>
        </p:nvSpPr>
        <p:spPr>
          <a:xfrm>
            <a:off x="1258349" y="4082822"/>
            <a:ext cx="270501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Mensagens de phishing e falsos passatempos de patrocinadores que recolhem dados pessoais.</a:t>
            </a:r>
            <a:endParaRPr/>
          </a:p>
        </p:txBody>
      </p:sp>
      <p:cxnSp>
        <p:nvCxnSpPr>
          <p:cNvPr id="131" name="Google Shape;131;p7"/>
          <p:cNvCxnSpPr/>
          <p:nvPr/>
        </p:nvCxnSpPr>
        <p:spPr>
          <a:xfrm>
            <a:off x="1039585" y="3111860"/>
            <a:ext cx="2923776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32" name="Google Shape;132;p7"/>
          <p:cNvCxnSpPr/>
          <p:nvPr/>
        </p:nvCxnSpPr>
        <p:spPr>
          <a:xfrm>
            <a:off x="1039585" y="3910875"/>
            <a:ext cx="2923776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33" name="Google Shape;133;p7"/>
          <p:cNvSpPr/>
          <p:nvPr/>
        </p:nvSpPr>
        <p:spPr>
          <a:xfrm>
            <a:off x="4360390" y="1333501"/>
            <a:ext cx="3979080" cy="3426428"/>
          </a:xfrm>
          <a:prstGeom prst="roundRect">
            <a:avLst>
              <a:gd fmla="val 6406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4" name="Google Shape;134;p7"/>
          <p:cNvSpPr/>
          <p:nvPr/>
        </p:nvSpPr>
        <p:spPr>
          <a:xfrm>
            <a:off x="4696501" y="1594786"/>
            <a:ext cx="3642968" cy="2151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100"/>
              <a:buFont typeface="Poppins"/>
              <a:buNone/>
            </a:pPr>
            <a:r>
              <a:rPr b="1" lang="pt-PT" sz="1100">
                <a:solidFill>
                  <a:srgbClr val="00B050"/>
                </a:solidFill>
                <a:latin typeface="Poppins"/>
                <a:ea typeface="Poppins"/>
                <a:cs typeface="Poppins"/>
                <a:sym typeface="Poppins"/>
              </a:rPr>
              <a:t>Como Pode Manter-se em Segurança</a:t>
            </a:r>
            <a:endParaRPr/>
          </a:p>
        </p:txBody>
      </p:sp>
      <p:sp>
        <p:nvSpPr>
          <p:cNvPr id="135" name="Google Shape;135;p7"/>
          <p:cNvSpPr/>
          <p:nvPr/>
        </p:nvSpPr>
        <p:spPr>
          <a:xfrm>
            <a:off x="4693122" y="1796459"/>
            <a:ext cx="3122788" cy="4432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Poppins"/>
              <a:buNone/>
            </a:pPr>
            <a:r>
              <a:rPr lang="pt-PT" sz="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A verificação é a sua primeira linha de defesa. Todas as campanhas legítimas do Mundial nas redes sociais provêm de contas verificadas com o selo azul. Em caso de dúvida - não clique.</a:t>
            </a:r>
            <a:endParaRPr sz="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6" name="Google Shape;136;p7"/>
          <p:cNvSpPr/>
          <p:nvPr/>
        </p:nvSpPr>
        <p:spPr>
          <a:xfrm>
            <a:off x="5011045" y="2557679"/>
            <a:ext cx="2992200" cy="1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Poppins"/>
              <a:buNone/>
            </a:pPr>
            <a:r>
              <a:rPr b="1" lang="pt-PT" sz="9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Verificação dos selos de autenticação</a:t>
            </a:r>
            <a:endParaRPr b="1" sz="9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7" name="Google Shape;137;p7"/>
          <p:cNvSpPr/>
          <p:nvPr/>
        </p:nvSpPr>
        <p:spPr>
          <a:xfrm>
            <a:off x="5011059" y="2699555"/>
            <a:ext cx="2946306" cy="434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Poppins"/>
              <a:buNone/>
            </a:pPr>
            <a:r>
              <a:rPr lang="pt-PT" sz="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As contas da FIFA, patrocinadores e federações têm de ter obrigatoriamente selos azuis - não é opcional.</a:t>
            </a:r>
            <a:endParaRPr sz="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8" name="Google Shape;138;p7"/>
          <p:cNvSpPr/>
          <p:nvPr/>
        </p:nvSpPr>
        <p:spPr>
          <a:xfrm>
            <a:off x="5016015" y="3262000"/>
            <a:ext cx="2724000" cy="1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9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Nunca dê credenciais via links  de mensagens diretas</a:t>
            </a:r>
            <a:endParaRPr/>
          </a:p>
        </p:txBody>
      </p:sp>
      <p:sp>
        <p:nvSpPr>
          <p:cNvPr id="139" name="Google Shape;139;p7"/>
          <p:cNvSpPr/>
          <p:nvPr/>
        </p:nvSpPr>
        <p:spPr>
          <a:xfrm>
            <a:off x="5016014" y="3620373"/>
            <a:ext cx="3127500" cy="4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Poppins"/>
              <a:buNone/>
            </a:pPr>
            <a:r>
              <a:rPr lang="pt-PT" sz="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Uma organização legítima nunca pedirá a sua palavra-passe ou dados de pagamento através duma mensagem direta numa rede social.</a:t>
            </a:r>
            <a:endParaRPr sz="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5011059" y="4201660"/>
            <a:ext cx="2406000" cy="1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Poppins"/>
              <a:buNone/>
            </a:pPr>
            <a:r>
              <a:rPr b="1" lang="pt-PT" sz="9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Denúncia e bloqueio de contas suspeitas</a:t>
            </a:r>
            <a:endParaRPr/>
          </a:p>
        </p:txBody>
      </p:sp>
      <p:sp>
        <p:nvSpPr>
          <p:cNvPr id="141" name="Google Shape;141;p7"/>
          <p:cNvSpPr/>
          <p:nvPr/>
        </p:nvSpPr>
        <p:spPr>
          <a:xfrm>
            <a:off x="5011059" y="4361629"/>
            <a:ext cx="30621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Poppins"/>
              <a:buNone/>
            </a:pPr>
            <a:r>
              <a:rPr lang="pt-PT" sz="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Utilize imediatamente as ferramentas de denúncia da plataforma - para se proteger a si e a outros adeptos.</a:t>
            </a:r>
            <a:endParaRPr sz="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42" name="Google Shape;142;p7"/>
          <p:cNvCxnSpPr/>
          <p:nvPr/>
        </p:nvCxnSpPr>
        <p:spPr>
          <a:xfrm>
            <a:off x="4609538" y="3111860"/>
            <a:ext cx="3463706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43" name="Google Shape;143;p7"/>
          <p:cNvCxnSpPr/>
          <p:nvPr/>
        </p:nvCxnSpPr>
        <p:spPr>
          <a:xfrm>
            <a:off x="4609538" y="4062473"/>
            <a:ext cx="34638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grpSp>
        <p:nvGrpSpPr>
          <p:cNvPr id="144" name="Google Shape;144;p7"/>
          <p:cNvGrpSpPr/>
          <p:nvPr/>
        </p:nvGrpSpPr>
        <p:grpSpPr>
          <a:xfrm>
            <a:off x="1018853" y="2614527"/>
            <a:ext cx="202461" cy="202461"/>
            <a:chOff x="316575" y="-768182"/>
            <a:chExt cx="244307" cy="244307"/>
          </a:xfrm>
        </p:grpSpPr>
        <p:sp>
          <p:nvSpPr>
            <p:cNvPr id="145" name="Google Shape;145;p7"/>
            <p:cNvSpPr/>
            <p:nvPr/>
          </p:nvSpPr>
          <p:spPr>
            <a:xfrm>
              <a:off x="316575" y="-768182"/>
              <a:ext cx="244307" cy="244307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Eye with solid fill" id="146" name="Google Shape;146;p7"/>
            <p:cNvSpPr/>
            <p:nvPr/>
          </p:nvSpPr>
          <p:spPr>
            <a:xfrm>
              <a:off x="361545" y="-729063"/>
              <a:ext cx="157491" cy="157491"/>
            </a:xfrm>
            <a:prstGeom prst="rect">
              <a:avLst/>
            </a:prstGeom>
            <a:noFill/>
            <a:ln>
              <a:noFill/>
            </a:ln>
          </p:spPr>
        </p:sp>
      </p:grpSp>
      <p:grpSp>
        <p:nvGrpSpPr>
          <p:cNvPr id="147" name="Google Shape;147;p7"/>
          <p:cNvGrpSpPr/>
          <p:nvPr/>
        </p:nvGrpSpPr>
        <p:grpSpPr>
          <a:xfrm>
            <a:off x="4677383" y="2553567"/>
            <a:ext cx="202461" cy="202461"/>
            <a:chOff x="1192875" y="-768182"/>
            <a:chExt cx="244307" cy="244307"/>
          </a:xfrm>
        </p:grpSpPr>
        <p:sp>
          <p:nvSpPr>
            <p:cNvPr id="148" name="Google Shape;148;p7"/>
            <p:cNvSpPr/>
            <p:nvPr/>
          </p:nvSpPr>
          <p:spPr>
            <a:xfrm>
              <a:off x="1192875" y="-768182"/>
              <a:ext cx="244307" cy="244307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Checkmark with solid fill" id="149" name="Google Shape;149;p7"/>
            <p:cNvSpPr/>
            <p:nvPr/>
          </p:nvSpPr>
          <p:spPr>
            <a:xfrm>
              <a:off x="1263160" y="-701374"/>
              <a:ext cx="108372" cy="108372"/>
            </a:xfrm>
            <a:prstGeom prst="rect">
              <a:avLst/>
            </a:prstGeom>
            <a:noFill/>
            <a:ln>
              <a:noFill/>
            </a:ln>
          </p:spPr>
        </p:sp>
      </p:grpSp>
      <p:grpSp>
        <p:nvGrpSpPr>
          <p:cNvPr id="150" name="Google Shape;150;p7"/>
          <p:cNvGrpSpPr/>
          <p:nvPr/>
        </p:nvGrpSpPr>
        <p:grpSpPr>
          <a:xfrm>
            <a:off x="1018853" y="3431713"/>
            <a:ext cx="202461" cy="202461"/>
            <a:chOff x="316575" y="-768182"/>
            <a:chExt cx="244307" cy="244307"/>
          </a:xfrm>
        </p:grpSpPr>
        <p:sp>
          <p:nvSpPr>
            <p:cNvPr id="151" name="Google Shape;151;p7"/>
            <p:cNvSpPr/>
            <p:nvPr/>
          </p:nvSpPr>
          <p:spPr>
            <a:xfrm>
              <a:off x="316575" y="-768182"/>
              <a:ext cx="244307" cy="244307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Eye with solid fill" id="152" name="Google Shape;152;p7"/>
            <p:cNvSpPr/>
            <p:nvPr/>
          </p:nvSpPr>
          <p:spPr>
            <a:xfrm>
              <a:off x="361545" y="-729063"/>
              <a:ext cx="157491" cy="157491"/>
            </a:xfrm>
            <a:prstGeom prst="rect">
              <a:avLst/>
            </a:prstGeom>
            <a:noFill/>
            <a:ln>
              <a:noFill/>
            </a:ln>
          </p:spPr>
        </p:sp>
      </p:grpSp>
      <p:grpSp>
        <p:nvGrpSpPr>
          <p:cNvPr id="153" name="Google Shape;153;p7"/>
          <p:cNvGrpSpPr/>
          <p:nvPr/>
        </p:nvGrpSpPr>
        <p:grpSpPr>
          <a:xfrm>
            <a:off x="1018853" y="4139145"/>
            <a:ext cx="202461" cy="202461"/>
            <a:chOff x="316575" y="-768182"/>
            <a:chExt cx="244307" cy="244307"/>
          </a:xfrm>
        </p:grpSpPr>
        <p:sp>
          <p:nvSpPr>
            <p:cNvPr id="154" name="Google Shape;154;p7"/>
            <p:cNvSpPr/>
            <p:nvPr/>
          </p:nvSpPr>
          <p:spPr>
            <a:xfrm>
              <a:off x="316575" y="-768182"/>
              <a:ext cx="244307" cy="244307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Eye with solid fill" id="155" name="Google Shape;155;p7"/>
            <p:cNvSpPr/>
            <p:nvPr/>
          </p:nvSpPr>
          <p:spPr>
            <a:xfrm>
              <a:off x="361545" y="-729063"/>
              <a:ext cx="157491" cy="157491"/>
            </a:xfrm>
            <a:prstGeom prst="rect">
              <a:avLst/>
            </a:prstGeom>
            <a:noFill/>
            <a:ln>
              <a:noFill/>
            </a:ln>
          </p:spPr>
        </p:sp>
      </p:grpSp>
      <p:grpSp>
        <p:nvGrpSpPr>
          <p:cNvPr id="156" name="Google Shape;156;p7"/>
          <p:cNvGrpSpPr/>
          <p:nvPr/>
        </p:nvGrpSpPr>
        <p:grpSpPr>
          <a:xfrm>
            <a:off x="4677365" y="3273887"/>
            <a:ext cx="202457" cy="202457"/>
            <a:chOff x="1192875" y="-768182"/>
            <a:chExt cx="244307" cy="244307"/>
          </a:xfrm>
        </p:grpSpPr>
        <p:sp>
          <p:nvSpPr>
            <p:cNvPr id="157" name="Google Shape;157;p7"/>
            <p:cNvSpPr/>
            <p:nvPr/>
          </p:nvSpPr>
          <p:spPr>
            <a:xfrm>
              <a:off x="1192875" y="-768182"/>
              <a:ext cx="244307" cy="244307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Checkmark with solid fill" id="158" name="Google Shape;158;p7"/>
            <p:cNvSpPr/>
            <p:nvPr/>
          </p:nvSpPr>
          <p:spPr>
            <a:xfrm>
              <a:off x="1263160" y="-701374"/>
              <a:ext cx="108372" cy="108372"/>
            </a:xfrm>
            <a:prstGeom prst="rect">
              <a:avLst/>
            </a:prstGeom>
            <a:noFill/>
            <a:ln>
              <a:noFill/>
            </a:ln>
          </p:spPr>
        </p:sp>
      </p:grpSp>
      <p:grpSp>
        <p:nvGrpSpPr>
          <p:cNvPr id="159" name="Google Shape;159;p7"/>
          <p:cNvGrpSpPr/>
          <p:nvPr/>
        </p:nvGrpSpPr>
        <p:grpSpPr>
          <a:xfrm>
            <a:off x="4677365" y="4236613"/>
            <a:ext cx="202457" cy="202457"/>
            <a:chOff x="1192875" y="-768182"/>
            <a:chExt cx="244307" cy="244307"/>
          </a:xfrm>
        </p:grpSpPr>
        <p:sp>
          <p:nvSpPr>
            <p:cNvPr id="160" name="Google Shape;160;p7"/>
            <p:cNvSpPr/>
            <p:nvPr/>
          </p:nvSpPr>
          <p:spPr>
            <a:xfrm>
              <a:off x="1192875" y="-768182"/>
              <a:ext cx="244307" cy="244307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Checkmark with solid fill" id="161" name="Google Shape;161;p7"/>
            <p:cNvSpPr/>
            <p:nvPr/>
          </p:nvSpPr>
          <p:spPr>
            <a:xfrm>
              <a:off x="1263160" y="-701374"/>
              <a:ext cx="108372" cy="108372"/>
            </a:xfrm>
            <a:prstGeom prst="rect">
              <a:avLst/>
            </a:prstGeom>
            <a:noFill/>
            <a:ln>
              <a:noFill/>
            </a:ln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67" name="Google Shape;16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0" y="0"/>
            <a:ext cx="3429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8"/>
          <p:cNvSpPr/>
          <p:nvPr/>
        </p:nvSpPr>
        <p:spPr>
          <a:xfrm>
            <a:off x="403952" y="964165"/>
            <a:ext cx="4939754" cy="414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50"/>
              <a:buFont typeface="Poppins"/>
              <a:buNone/>
            </a:pPr>
            <a:r>
              <a:rPr lang="pt-PT" sz="75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Os estádios, zonas de adeptos, aeroportos, hotéis e centros urbanos em Nova Iorque, Los Angeles, Toronto, Cidade do México e Vancouver disponibilizarão redes Wi-Fi abertas durante o Mundial 2026. Muitas destas redes serão armadilhas maliciosas criadas por cibercriminosos para apanhar dados.</a:t>
            </a:r>
            <a:endParaRPr sz="75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descr="preencoded.png" id="169" name="Google Shape;169;p8"/>
          <p:cNvSpPr/>
          <p:nvPr/>
        </p:nvSpPr>
        <p:spPr>
          <a:xfrm>
            <a:off x="365964" y="1611199"/>
            <a:ext cx="228742" cy="228742"/>
          </a:xfrm>
          <a:prstGeom prst="rect">
            <a:avLst/>
          </a:prstGeom>
          <a:noFill/>
          <a:ln>
            <a:noFill/>
          </a:ln>
        </p:spPr>
      </p:sp>
      <p:sp>
        <p:nvSpPr>
          <p:cNvPr id="170" name="Google Shape;170;p8"/>
          <p:cNvSpPr/>
          <p:nvPr/>
        </p:nvSpPr>
        <p:spPr>
          <a:xfrm>
            <a:off x="651416" y="1681175"/>
            <a:ext cx="1720200" cy="1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1052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50"/>
              <a:buFont typeface="Poppins"/>
              <a:buNone/>
            </a:pPr>
            <a:r>
              <a:rPr b="1" lang="pt-PT" sz="95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Usar Sempre uma VPN</a:t>
            </a:r>
            <a:endParaRPr b="1" sz="95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" name="Google Shape;171;p8"/>
          <p:cNvSpPr/>
          <p:nvPr/>
        </p:nvSpPr>
        <p:spPr>
          <a:xfrm>
            <a:off x="387623" y="1889523"/>
            <a:ext cx="4939754" cy="2760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50"/>
              <a:buFont typeface="Poppins"/>
              <a:buNone/>
            </a:pPr>
            <a:r>
              <a:rPr lang="pt-PT" sz="75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Uma VPN aprovada pela empresa codifica o tráfego inteiro em redes públicas, tornando a sua intercetação praticamente impossível. Ative-a antes de se conectar - sempre, não abra exceções.</a:t>
            </a:r>
            <a:endParaRPr sz="75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descr="preencoded.png" id="172" name="Google Shape;172;p8"/>
          <p:cNvSpPr/>
          <p:nvPr/>
        </p:nvSpPr>
        <p:spPr>
          <a:xfrm>
            <a:off x="397149" y="2502784"/>
            <a:ext cx="173742" cy="173742"/>
          </a:xfrm>
          <a:prstGeom prst="rect">
            <a:avLst/>
          </a:prstGeom>
          <a:noFill/>
          <a:ln>
            <a:noFill/>
          </a:ln>
        </p:spPr>
      </p:sp>
      <p:sp>
        <p:nvSpPr>
          <p:cNvPr id="173" name="Google Shape;173;p8"/>
          <p:cNvSpPr/>
          <p:nvPr/>
        </p:nvSpPr>
        <p:spPr>
          <a:xfrm>
            <a:off x="651416" y="2542897"/>
            <a:ext cx="1921800" cy="1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1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95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Evitar Redes Não Seguras</a:t>
            </a:r>
            <a:endParaRPr/>
          </a:p>
        </p:txBody>
      </p:sp>
      <p:sp>
        <p:nvSpPr>
          <p:cNvPr id="174" name="Google Shape;174;p8"/>
          <p:cNvSpPr/>
          <p:nvPr/>
        </p:nvSpPr>
        <p:spPr>
          <a:xfrm>
            <a:off x="406675" y="2740044"/>
            <a:ext cx="4939754" cy="2760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50"/>
              <a:buFont typeface="Poppins"/>
              <a:buNone/>
            </a:pPr>
            <a:r>
              <a:rPr lang="pt-PT" sz="75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Nunca se conecte a redes com nomes como “FIFA_FanZone_Free” ou semelhantes - os atacantes utilizam deliberadamente nomes alusivos ao evento para atrairem vítimas. Utilize antes o hotspot de dados móveis do seu telemóvel.</a:t>
            </a:r>
            <a:endParaRPr sz="75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descr="preencoded.png" id="175" name="Google Shape;175;p8"/>
          <p:cNvSpPr/>
          <p:nvPr/>
        </p:nvSpPr>
        <p:spPr>
          <a:xfrm>
            <a:off x="406675" y="3372524"/>
            <a:ext cx="186149" cy="186149"/>
          </a:xfrm>
          <a:prstGeom prst="rect">
            <a:avLst/>
          </a:prstGeom>
          <a:noFill/>
          <a:ln>
            <a:noFill/>
          </a:ln>
        </p:spPr>
      </p:sp>
      <p:sp>
        <p:nvSpPr>
          <p:cNvPr id="176" name="Google Shape;176;p8"/>
          <p:cNvSpPr/>
          <p:nvPr/>
        </p:nvSpPr>
        <p:spPr>
          <a:xfrm>
            <a:off x="651430" y="3426868"/>
            <a:ext cx="2609100" cy="1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1052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50"/>
              <a:buFont typeface="Poppins"/>
              <a:buNone/>
            </a:pPr>
            <a:r>
              <a:rPr b="1" lang="pt-PT" sz="95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Proteção dos Seus Dispositivos</a:t>
            </a:r>
            <a:endParaRPr/>
          </a:p>
        </p:txBody>
      </p:sp>
      <p:sp>
        <p:nvSpPr>
          <p:cNvPr id="177" name="Google Shape;177;p8"/>
          <p:cNvSpPr/>
          <p:nvPr/>
        </p:nvSpPr>
        <p:spPr>
          <a:xfrm>
            <a:off x="401912" y="3628684"/>
            <a:ext cx="4939754" cy="439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50"/>
              <a:buFont typeface="Poppins"/>
              <a:buNone/>
            </a:pPr>
            <a:r>
              <a:rPr lang="pt-PT" sz="75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Ative a encriptação total do disco, desative a conexão automática ao Wi-Fi, desligue o Bluetooth quando está no meio de multidões e mantenha o seu sistema operativo totalmente atualizado antes de ir para qualquer local no Mundial.</a:t>
            </a:r>
            <a:endParaRPr sz="75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descr="preencoded.png" id="178" name="Google Shape;178;p8"/>
          <p:cNvSpPr/>
          <p:nvPr/>
        </p:nvSpPr>
        <p:spPr>
          <a:xfrm>
            <a:off x="408714" y="4301582"/>
            <a:ext cx="169590" cy="169590"/>
          </a:xfrm>
          <a:prstGeom prst="rect">
            <a:avLst/>
          </a:prstGeom>
          <a:noFill/>
          <a:ln>
            <a:noFill/>
          </a:ln>
        </p:spPr>
      </p:sp>
      <p:sp>
        <p:nvSpPr>
          <p:cNvPr id="179" name="Google Shape;179;p8"/>
          <p:cNvSpPr/>
          <p:nvPr/>
        </p:nvSpPr>
        <p:spPr>
          <a:xfrm>
            <a:off x="651428" y="4317143"/>
            <a:ext cx="2685000" cy="1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1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95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Atenção aos Códigos QR Maliciosos</a:t>
            </a:r>
            <a:endParaRPr/>
          </a:p>
        </p:txBody>
      </p:sp>
      <p:sp>
        <p:nvSpPr>
          <p:cNvPr id="180" name="Google Shape;180;p8"/>
          <p:cNvSpPr/>
          <p:nvPr/>
        </p:nvSpPr>
        <p:spPr>
          <a:xfrm>
            <a:off x="403952" y="4548997"/>
            <a:ext cx="4939754" cy="2760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50"/>
              <a:buFont typeface="Poppins"/>
              <a:buNone/>
            </a:pPr>
            <a:r>
              <a:rPr lang="pt-PT" sz="75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Os códigos QR falsos em cartazes, menus e artigos para adeptos podem redirecioná-lo para sites de phishing. Utilize um leitor de QR que lhe permita pré-visualizar o URL antes de o abrir.</a:t>
            </a:r>
            <a:endParaRPr sz="75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1" name="Google Shape;18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4427" y="246555"/>
            <a:ext cx="611287" cy="2387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8"/>
          <p:cNvCxnSpPr/>
          <p:nvPr/>
        </p:nvCxnSpPr>
        <p:spPr>
          <a:xfrm>
            <a:off x="403952" y="2350787"/>
            <a:ext cx="4923425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83" name="Google Shape;183;p8"/>
          <p:cNvSpPr txBox="1"/>
          <p:nvPr/>
        </p:nvSpPr>
        <p:spPr>
          <a:xfrm>
            <a:off x="317964" y="571465"/>
            <a:ext cx="539703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Clr>
                <a:srgbClr val="006847"/>
              </a:buClr>
              <a:buSzPts val="2000"/>
              <a:buFont typeface="Poppins"/>
              <a:buNone/>
            </a:pPr>
            <a:r>
              <a:rPr b="1" lang="pt-PT" sz="2000">
                <a:solidFill>
                  <a:srgbClr val="006847"/>
                </a:solidFill>
                <a:latin typeface="Poppins"/>
                <a:ea typeface="Poppins"/>
                <a:cs typeface="Poppins"/>
                <a:sym typeface="Poppins"/>
              </a:rPr>
              <a:t>Segurança em Wi-Fi Público e a Viajar</a:t>
            </a:r>
            <a:endParaRPr/>
          </a:p>
        </p:txBody>
      </p:sp>
      <p:cxnSp>
        <p:nvCxnSpPr>
          <p:cNvPr id="184" name="Google Shape;184;p8"/>
          <p:cNvCxnSpPr/>
          <p:nvPr/>
        </p:nvCxnSpPr>
        <p:spPr>
          <a:xfrm>
            <a:off x="403952" y="3212721"/>
            <a:ext cx="4923425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85" name="Google Shape;185;p8"/>
          <p:cNvCxnSpPr/>
          <p:nvPr/>
        </p:nvCxnSpPr>
        <p:spPr>
          <a:xfrm>
            <a:off x="403952" y="4127121"/>
            <a:ext cx="4923425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"/>
          <p:cNvSpPr/>
          <p:nvPr/>
        </p:nvSpPr>
        <p:spPr>
          <a:xfrm>
            <a:off x="432527" y="1597002"/>
            <a:ext cx="4282348" cy="2746398"/>
          </a:xfrm>
          <a:prstGeom prst="roundRect">
            <a:avLst>
              <a:gd fmla="val 6406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2" name="Google Shape;192;p9"/>
          <p:cNvSpPr/>
          <p:nvPr/>
        </p:nvSpPr>
        <p:spPr>
          <a:xfrm>
            <a:off x="403952" y="892672"/>
            <a:ext cx="8538342" cy="4637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Poppins"/>
              <a:buNone/>
            </a:pPr>
            <a:r>
              <a:rPr lang="pt-PT" sz="8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A MFA bloqueia mais de 99% dos ataques automatizados de apropriação de contas. Ative-a em todas as plataformas - especialmente nos e-mails, contas bancárias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Poppins"/>
              <a:buNone/>
            </a:pPr>
            <a:r>
              <a:rPr lang="pt-PT" sz="8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e apps empresariais.</a:t>
            </a:r>
            <a:endParaRPr sz="8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3" name="Google Shape;193;p9"/>
          <p:cNvSpPr/>
          <p:nvPr/>
        </p:nvSpPr>
        <p:spPr>
          <a:xfrm>
            <a:off x="660515" y="2507048"/>
            <a:ext cx="3830804" cy="1615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Noto Sans Symbols"/>
              <a:buChar char="✔"/>
            </a:pPr>
            <a:r>
              <a:rPr lang="pt-PT" sz="9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Utilize uma palavra-passe única e complexa para cada conta.</a:t>
            </a:r>
            <a:br>
              <a:rPr lang="pt-PT" sz="9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9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Noto Sans Symbols"/>
              <a:buChar char="✔"/>
            </a:pPr>
            <a:r>
              <a:rPr lang="pt-PT" sz="9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Deve ter no mínimo 16 caracteres com maiúsculas, minúsculas, números e símbolos.</a:t>
            </a:r>
            <a:br>
              <a:rPr lang="pt-PT" sz="9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9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Noto Sans Symbols"/>
              <a:buChar char="✔"/>
            </a:pPr>
            <a:r>
              <a:rPr lang="pt-PT" sz="9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Use um gestor de palavras-passe - nunca confie na sua memória.</a:t>
            </a:r>
            <a:br>
              <a:rPr lang="pt-PT" sz="9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9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Noto Sans Symbols"/>
              <a:buChar char="✔"/>
            </a:pPr>
            <a:r>
              <a:rPr lang="pt-PT" sz="9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Altere a sua palavra-passe imediatamente se </a:t>
            </a:r>
            <a:br>
              <a:rPr lang="pt-PT" sz="9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pt-PT" sz="9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suspeitar que ela foi comprometida.</a:t>
            </a:r>
            <a:endParaRPr sz="9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4" name="Google Shape;194;p9"/>
          <p:cNvSpPr/>
          <p:nvPr/>
        </p:nvSpPr>
        <p:spPr>
          <a:xfrm>
            <a:off x="5053069" y="1838849"/>
            <a:ext cx="2322300" cy="1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9047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050"/>
              <a:buFont typeface="Poppins"/>
              <a:buNone/>
            </a:pPr>
            <a:r>
              <a:rPr b="1" lang="pt-PT" sz="1050">
                <a:solidFill>
                  <a:srgbClr val="00B050"/>
                </a:solidFill>
                <a:latin typeface="Poppins"/>
                <a:ea typeface="Poppins"/>
                <a:cs typeface="Poppins"/>
                <a:sym typeface="Poppins"/>
              </a:rPr>
              <a:t>Autenticação Multifator</a:t>
            </a:r>
            <a:endParaRPr b="1" sz="1050">
              <a:solidFill>
                <a:srgbClr val="00B05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5" name="Google Shape;195;p9"/>
          <p:cNvSpPr/>
          <p:nvPr/>
        </p:nvSpPr>
        <p:spPr>
          <a:xfrm>
            <a:off x="5053087" y="2027597"/>
            <a:ext cx="4424511" cy="1544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800"/>
              <a:buFont typeface="Poppins"/>
              <a:buNone/>
            </a:pPr>
            <a:r>
              <a:rPr lang="pt-PT" sz="800">
                <a:solidFill>
                  <a:srgbClr val="4C4C4D"/>
                </a:solidFill>
                <a:latin typeface="Poppins"/>
                <a:ea typeface="Poppins"/>
                <a:cs typeface="Poppins"/>
                <a:sym typeface="Poppins"/>
              </a:rPr>
              <a:t>Prefira apps de autenticação em vez de SMS - os ataques de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800"/>
              <a:buFont typeface="Poppins"/>
              <a:buNone/>
            </a:pPr>
            <a:r>
              <a:rPr lang="pt-PT" sz="800">
                <a:solidFill>
                  <a:srgbClr val="4C4C4D"/>
                </a:solidFill>
                <a:latin typeface="Poppins"/>
                <a:ea typeface="Poppins"/>
                <a:cs typeface="Poppins"/>
                <a:sym typeface="Poppins"/>
              </a:rPr>
              <a:t>SIM Swap estão a aumentar.</a:t>
            </a:r>
            <a:endParaRPr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6" name="Google Shape;196;p9"/>
          <p:cNvSpPr/>
          <p:nvPr/>
        </p:nvSpPr>
        <p:spPr>
          <a:xfrm>
            <a:off x="5053087" y="2620194"/>
            <a:ext cx="219745" cy="219745"/>
          </a:xfrm>
          <a:prstGeom prst="roundRect">
            <a:avLst>
              <a:gd fmla="val 182034" name="adj"/>
            </a:avLst>
          </a:pr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7" name="Google Shape;197;p9"/>
          <p:cNvSpPr/>
          <p:nvPr/>
        </p:nvSpPr>
        <p:spPr>
          <a:xfrm>
            <a:off x="5119026" y="2680161"/>
            <a:ext cx="87867" cy="10984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Poppins"/>
              <a:buNone/>
            </a:pPr>
            <a:r>
              <a:rPr b="1" lang="pt-PT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b="1" sz="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8" name="Google Shape;198;p9"/>
          <p:cNvSpPr/>
          <p:nvPr/>
        </p:nvSpPr>
        <p:spPr>
          <a:xfrm>
            <a:off x="5398145" y="2567974"/>
            <a:ext cx="1308274" cy="1634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900"/>
              <a:buFont typeface="Poppins"/>
              <a:buNone/>
            </a:pPr>
            <a:r>
              <a:rPr b="1" lang="pt-PT" sz="900">
                <a:solidFill>
                  <a:srgbClr val="4C4C4D"/>
                </a:solidFill>
                <a:latin typeface="Poppins"/>
                <a:ea typeface="Poppins"/>
                <a:cs typeface="Poppins"/>
                <a:sym typeface="Poppins"/>
              </a:rPr>
              <a:t>Algo Que Sabe</a:t>
            </a:r>
            <a:endParaRPr b="1"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9" name="Google Shape;199;p9"/>
          <p:cNvSpPr/>
          <p:nvPr/>
        </p:nvSpPr>
        <p:spPr>
          <a:xfrm>
            <a:off x="5398145" y="2732943"/>
            <a:ext cx="4186684" cy="1544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800"/>
              <a:buFont typeface="Poppins"/>
              <a:buNone/>
            </a:pPr>
            <a:r>
              <a:rPr lang="pt-PT" sz="800">
                <a:solidFill>
                  <a:srgbClr val="4C4C4D"/>
                </a:solidFill>
                <a:latin typeface="Poppins"/>
                <a:ea typeface="Poppins"/>
                <a:cs typeface="Poppins"/>
                <a:sym typeface="Poppins"/>
              </a:rPr>
              <a:t>A sua palavra-passe forte e única</a:t>
            </a:r>
            <a:endParaRPr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0" name="Google Shape;200;p9"/>
          <p:cNvSpPr/>
          <p:nvPr/>
        </p:nvSpPr>
        <p:spPr>
          <a:xfrm>
            <a:off x="5053087" y="3250828"/>
            <a:ext cx="219745" cy="219745"/>
          </a:xfrm>
          <a:prstGeom prst="roundRect">
            <a:avLst>
              <a:gd fmla="val 182034" name="adj"/>
            </a:avLst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1" name="Google Shape;201;p9"/>
          <p:cNvSpPr/>
          <p:nvPr/>
        </p:nvSpPr>
        <p:spPr>
          <a:xfrm>
            <a:off x="5119026" y="3301270"/>
            <a:ext cx="87867" cy="10984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Poppins"/>
              <a:buNone/>
            </a:pPr>
            <a:r>
              <a:rPr b="1" lang="pt-PT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b="1" sz="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2" name="Google Shape;202;p9"/>
          <p:cNvSpPr/>
          <p:nvPr/>
        </p:nvSpPr>
        <p:spPr>
          <a:xfrm>
            <a:off x="5395987" y="3185752"/>
            <a:ext cx="1308274" cy="1634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900"/>
              <a:buFont typeface="Poppins"/>
              <a:buNone/>
            </a:pPr>
            <a:r>
              <a:rPr b="1" lang="pt-PT" sz="900">
                <a:solidFill>
                  <a:srgbClr val="4C4C4D"/>
                </a:solidFill>
                <a:latin typeface="Poppins"/>
                <a:ea typeface="Poppins"/>
                <a:cs typeface="Poppins"/>
                <a:sym typeface="Poppins"/>
              </a:rPr>
              <a:t>Algo Que Possui</a:t>
            </a:r>
            <a:endParaRPr b="1"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3" name="Google Shape;203;p9"/>
          <p:cNvSpPr/>
          <p:nvPr/>
        </p:nvSpPr>
        <p:spPr>
          <a:xfrm>
            <a:off x="5395987" y="3345743"/>
            <a:ext cx="4186684" cy="1544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800"/>
              <a:buFont typeface="Poppins"/>
              <a:buNone/>
            </a:pPr>
            <a:r>
              <a:rPr lang="pt-PT" sz="800">
                <a:solidFill>
                  <a:srgbClr val="4C4C4D"/>
                </a:solidFill>
                <a:latin typeface="Poppins"/>
                <a:ea typeface="Poppins"/>
                <a:cs typeface="Poppins"/>
                <a:sym typeface="Poppins"/>
              </a:rPr>
              <a:t>A app de autenticação (Google, Microsoft)</a:t>
            </a:r>
            <a:endParaRPr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4" name="Google Shape;204;p9"/>
          <p:cNvSpPr/>
          <p:nvPr/>
        </p:nvSpPr>
        <p:spPr>
          <a:xfrm>
            <a:off x="5053087" y="3984540"/>
            <a:ext cx="219745" cy="219745"/>
          </a:xfrm>
          <a:prstGeom prst="roundRect">
            <a:avLst>
              <a:gd fmla="val 182034" name="adj"/>
            </a:avLst>
          </a:prstGeom>
          <a:solidFill>
            <a:srgbClr val="00684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5" name="Google Shape;205;p9"/>
          <p:cNvSpPr/>
          <p:nvPr/>
        </p:nvSpPr>
        <p:spPr>
          <a:xfrm>
            <a:off x="5119026" y="4034982"/>
            <a:ext cx="87867" cy="10984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Poppins"/>
              <a:buNone/>
            </a:pPr>
            <a:r>
              <a:rPr b="1" lang="pt-PT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1" sz="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6" name="Google Shape;206;p9"/>
          <p:cNvSpPr/>
          <p:nvPr/>
        </p:nvSpPr>
        <p:spPr>
          <a:xfrm>
            <a:off x="5395964" y="3921575"/>
            <a:ext cx="25425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900"/>
              <a:buFont typeface="Poppins"/>
              <a:buNone/>
            </a:pPr>
            <a:r>
              <a:rPr b="1" lang="pt-PT" sz="900">
                <a:solidFill>
                  <a:srgbClr val="4C4C4D"/>
                </a:solidFill>
                <a:latin typeface="Poppins"/>
                <a:ea typeface="Poppins"/>
                <a:cs typeface="Poppins"/>
                <a:sym typeface="Poppins"/>
              </a:rPr>
              <a:t>Algo Que Faz Parte de Si</a:t>
            </a:r>
            <a:endParaRPr b="1"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7" name="Google Shape;207;p9"/>
          <p:cNvSpPr/>
          <p:nvPr/>
        </p:nvSpPr>
        <p:spPr>
          <a:xfrm>
            <a:off x="5395987" y="4087678"/>
            <a:ext cx="4186684" cy="1544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800"/>
              <a:buFont typeface="Poppins"/>
              <a:buNone/>
            </a:pPr>
            <a:r>
              <a:rPr lang="pt-PT" sz="800">
                <a:solidFill>
                  <a:srgbClr val="4C4C4D"/>
                </a:solidFill>
                <a:latin typeface="Poppins"/>
                <a:ea typeface="Poppins"/>
                <a:cs typeface="Poppins"/>
                <a:sym typeface="Poppins"/>
              </a:rPr>
              <a:t>Alternativamente pode usar a certificação biométrica</a:t>
            </a:r>
            <a:endParaRPr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8" name="Google Shape;20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427" y="246555"/>
            <a:ext cx="611287" cy="238756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9"/>
          <p:cNvSpPr txBox="1"/>
          <p:nvPr/>
        </p:nvSpPr>
        <p:spPr>
          <a:xfrm>
            <a:off x="302382" y="542461"/>
            <a:ext cx="4970450" cy="414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7500"/>
              </a:lnSpc>
              <a:spcBef>
                <a:spcPts val="0"/>
              </a:spcBef>
              <a:spcAft>
                <a:spcPts val="0"/>
              </a:spcAft>
              <a:buClr>
                <a:srgbClr val="006847"/>
              </a:buClr>
              <a:buSzPts val="2000"/>
              <a:buFont typeface="Poppins"/>
              <a:buNone/>
            </a:pPr>
            <a:r>
              <a:rPr b="1" lang="pt-PT" sz="2000">
                <a:solidFill>
                  <a:srgbClr val="006847"/>
                </a:solidFill>
                <a:latin typeface="Poppins"/>
                <a:ea typeface="Poppins"/>
                <a:cs typeface="Poppins"/>
                <a:sym typeface="Poppins"/>
              </a:rPr>
              <a:t>Proteja as Suas Contas com a MFA</a:t>
            </a:r>
            <a:endParaRPr/>
          </a:p>
        </p:txBody>
      </p:sp>
      <p:sp>
        <p:nvSpPr>
          <p:cNvPr id="210" name="Google Shape;210;p9"/>
          <p:cNvSpPr txBox="1"/>
          <p:nvPr/>
        </p:nvSpPr>
        <p:spPr>
          <a:xfrm>
            <a:off x="584927" y="2075222"/>
            <a:ext cx="3624002" cy="267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9285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Poppins"/>
              <a:buNone/>
            </a:pPr>
            <a:r>
              <a:rPr b="1" lang="pt-PT" sz="14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Boas Práticas de Palavras-passe</a:t>
            </a:r>
            <a:endParaRPr b="1" sz="14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11" name="Google Shape;211;p9"/>
          <p:cNvGrpSpPr/>
          <p:nvPr/>
        </p:nvGrpSpPr>
        <p:grpSpPr>
          <a:xfrm>
            <a:off x="5119027" y="3010220"/>
            <a:ext cx="3294228" cy="695325"/>
            <a:chOff x="3916197" y="3057845"/>
            <a:chExt cx="4923425" cy="695325"/>
          </a:xfrm>
        </p:grpSpPr>
        <p:cxnSp>
          <p:nvCxnSpPr>
            <p:cNvPr id="212" name="Google Shape;212;p9"/>
            <p:cNvCxnSpPr/>
            <p:nvPr/>
          </p:nvCxnSpPr>
          <p:spPr>
            <a:xfrm>
              <a:off x="3916197" y="3057845"/>
              <a:ext cx="4923425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13" name="Google Shape;213;p9"/>
            <p:cNvCxnSpPr/>
            <p:nvPr/>
          </p:nvCxnSpPr>
          <p:spPr>
            <a:xfrm>
              <a:off x="3916197" y="3753170"/>
              <a:ext cx="4923425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2026-05-11T13:35:52Z</dcterms:created>
  <dc:creator>Yarom Talmi</dc:creator>
</cp:coreProperties>
</file>